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27"/>
  </p:notesMasterIdLst>
  <p:handoutMasterIdLst>
    <p:handoutMasterId r:id="rId28"/>
  </p:handoutMasterIdLst>
  <p:sldIdLst>
    <p:sldId id="2016" r:id="rId5"/>
    <p:sldId id="2187" r:id="rId6"/>
    <p:sldId id="2205" r:id="rId7"/>
    <p:sldId id="2204" r:id="rId8"/>
    <p:sldId id="2188" r:id="rId9"/>
    <p:sldId id="2189" r:id="rId10"/>
    <p:sldId id="2192" r:id="rId11"/>
    <p:sldId id="2191" r:id="rId12"/>
    <p:sldId id="2196" r:id="rId13"/>
    <p:sldId id="2197" r:id="rId14"/>
    <p:sldId id="2194" r:id="rId15"/>
    <p:sldId id="2198" r:id="rId16"/>
    <p:sldId id="2199" r:id="rId17"/>
    <p:sldId id="2195" r:id="rId18"/>
    <p:sldId id="2200" r:id="rId19"/>
    <p:sldId id="2202" r:id="rId20"/>
    <p:sldId id="2201" r:id="rId21"/>
    <p:sldId id="2208" r:id="rId22"/>
    <p:sldId id="2207" r:id="rId23"/>
    <p:sldId id="2209" r:id="rId24"/>
    <p:sldId id="2190" r:id="rId25"/>
    <p:sldId id="2203" r:id="rId26"/>
  </p:sldIdLst>
  <p:sldSz cx="12192000" cy="6858000"/>
  <p:notesSz cx="6797675" cy="9926638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k Humphreys" initials="MH" lastIdx="5" clrIdx="0"/>
  <p:cmAuthor id="2" name="Johanna Munck af Rosenschöld" initials="JMaR" lastIdx="2" clrIdx="1"/>
  <p:cmAuthor id="3" name="Mattias Boldt" initials="MB" lastIdx="2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C3C3C"/>
    <a:srgbClr val="E1DCD6"/>
    <a:srgbClr val="E7D6B9"/>
    <a:srgbClr val="63A2DB"/>
    <a:srgbClr val="F0E6DC"/>
    <a:srgbClr val="7FB2E1"/>
    <a:srgbClr val="C1996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llanmörkt format 2 - Dekorfär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llanmörkt forma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Mellanmörkt format 2 - Dekorfärg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Mellanmörkt format 2 - Dekorfärg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llanmörkt format 2 - Dekorfärg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llanmörkt format 2 - Dekorfärg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llanmörkt format 2 - Dekorfärg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6357" autoAdjust="0"/>
  </p:normalViewPr>
  <p:slideViewPr>
    <p:cSldViewPr snapToGrid="0">
      <p:cViewPr>
        <p:scale>
          <a:sx n="100" d="100"/>
          <a:sy n="100" d="100"/>
        </p:scale>
        <p:origin x="876" y="312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2" y="0"/>
            <a:ext cx="2946189" cy="49823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Platshållare för datum 2"/>
          <p:cNvSpPr>
            <a:spLocks noGrp="1"/>
          </p:cNvSpPr>
          <p:nvPr>
            <p:ph type="dt" sz="quarter" idx="1"/>
          </p:nvPr>
        </p:nvSpPr>
        <p:spPr>
          <a:xfrm>
            <a:off x="3849900" y="0"/>
            <a:ext cx="2946189" cy="49823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811F22-9495-4346-9F2D-EC586047B19B}" type="datetimeFigureOut">
              <a:rPr lang="sv-SE" smtClean="0"/>
              <a:t>2021-10-30</a:t>
            </a:fld>
            <a:endParaRPr lang="sv-SE"/>
          </a:p>
        </p:txBody>
      </p:sp>
      <p:sp>
        <p:nvSpPr>
          <p:cNvPr id="4" name="Platshållare för sidfot 3"/>
          <p:cNvSpPr>
            <a:spLocks noGrp="1"/>
          </p:cNvSpPr>
          <p:nvPr>
            <p:ph type="ftr" sz="quarter" idx="2"/>
          </p:nvPr>
        </p:nvSpPr>
        <p:spPr>
          <a:xfrm>
            <a:off x="2" y="9428403"/>
            <a:ext cx="2946189" cy="49823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5" name="Platshållare för bildnummer 4"/>
          <p:cNvSpPr>
            <a:spLocks noGrp="1"/>
          </p:cNvSpPr>
          <p:nvPr>
            <p:ph type="sldNum" sz="quarter" idx="3"/>
          </p:nvPr>
        </p:nvSpPr>
        <p:spPr>
          <a:xfrm>
            <a:off x="3849900" y="9428403"/>
            <a:ext cx="2946189" cy="49823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9A2761-42A7-400B-9402-072783787D65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6492713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eg>
</file>

<file path=ppt/media/image13.jpg>
</file>

<file path=ppt/media/image14.png>
</file>

<file path=ppt/media/image15.jpg>
</file>

<file path=ppt/media/image16.png>
</file>

<file path=ppt/media/image17.jpg>
</file>

<file path=ppt/media/image18.png>
</file>

<file path=ppt/media/image19.jpg>
</file>

<file path=ppt/media/image2.png>
</file>

<file path=ppt/media/image20.jpg>
</file>

<file path=ppt/media/image21.gif>
</file>

<file path=ppt/media/image22.gif>
</file>

<file path=ppt/media/image23.jpeg>
</file>

<file path=ppt/media/image24.jpeg>
</file>

<file path=ppt/media/image25.jpeg>
</file>

<file path=ppt/media/image26.png>
</file>

<file path=ppt/media/image27.jpg>
</file>

<file path=ppt/media/image28.jpeg>
</file>

<file path=ppt/media/image29.jpeg>
</file>

<file path=ppt/media/image3.png>
</file>

<file path=ppt/media/image30.jpeg>
</file>

<file path=ppt/media/image31.jpg>
</file>

<file path=ppt/media/image32.jpg>
</file>

<file path=ppt/media/image33.jpg>
</file>

<file path=ppt/media/image34.png>
</file>

<file path=ppt/media/image35.jpg>
</file>

<file path=ppt/media/image36.png>
</file>

<file path=ppt/media/image37.png>
</file>

<file path=ppt/media/image38.png>
</file>

<file path=ppt/media/image39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1" y="2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Platshållare för datum 2"/>
          <p:cNvSpPr>
            <a:spLocks noGrp="1"/>
          </p:cNvSpPr>
          <p:nvPr>
            <p:ph type="dt" idx="1"/>
          </p:nvPr>
        </p:nvSpPr>
        <p:spPr>
          <a:xfrm>
            <a:off x="3850445" y="2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C863C4-138D-4946-A7C3-64424D1FD03D}" type="datetimeFigureOut">
              <a:rPr lang="sv-SE" smtClean="0"/>
              <a:t>2021-10-30</a:t>
            </a:fld>
            <a:endParaRPr lang="sv-SE"/>
          </a:p>
        </p:txBody>
      </p:sp>
      <p:sp>
        <p:nvSpPr>
          <p:cNvPr id="4" name="Platshållare för bildobjekt 3"/>
          <p:cNvSpPr>
            <a:spLocks noGrp="1" noRot="1" noChangeAspect="1"/>
          </p:cNvSpPr>
          <p:nvPr>
            <p:ph type="sldImg" idx="2"/>
          </p:nvPr>
        </p:nvSpPr>
        <p:spPr>
          <a:xfrm>
            <a:off x="420688" y="1241425"/>
            <a:ext cx="595630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Platshållare för anteckningar 4"/>
          <p:cNvSpPr>
            <a:spLocks noGrp="1"/>
          </p:cNvSpPr>
          <p:nvPr>
            <p:ph type="body" sz="quarter" idx="3"/>
          </p:nvPr>
        </p:nvSpPr>
        <p:spPr>
          <a:xfrm>
            <a:off x="679768" y="4777195"/>
            <a:ext cx="5438140" cy="390861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4"/>
          </p:nvPr>
        </p:nvSpPr>
        <p:spPr>
          <a:xfrm>
            <a:off x="1" y="9428584"/>
            <a:ext cx="2945659" cy="49805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5"/>
          </p:nvPr>
        </p:nvSpPr>
        <p:spPr>
          <a:xfrm>
            <a:off x="3850445" y="9428584"/>
            <a:ext cx="2945659" cy="49805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B5FE88-A15F-4405-9ABC-025D2D1FF9CD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7335107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B82C34-9085-BE42-926E-F138B4EC500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0198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B82C34-9085-BE42-926E-F138B4EC500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6873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B82C34-9085-BE42-926E-F138B4EC500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849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B82C34-9085-BE42-926E-F138B4EC500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1632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B82C34-9085-BE42-926E-F138B4EC500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19532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B82C34-9085-BE42-926E-F138B4EC500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5809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B82C34-9085-BE42-926E-F138B4EC500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1345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B82C34-9085-BE42-926E-F138B4EC500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334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B82C34-9085-BE42-926E-F138B4EC500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70837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B82C34-9085-BE42-926E-F138B4EC500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12924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B82C34-9085-BE42-926E-F138B4EC500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846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B82C34-9085-BE42-926E-F138B4EC500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24254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B82C34-9085-BE42-926E-F138B4EC500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6936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B82C34-9085-BE42-926E-F138B4EC500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2740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B82C34-9085-BE42-926E-F138B4EC500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9471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B82C34-9085-BE42-926E-F138B4EC500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5008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B82C34-9085-BE42-926E-F138B4EC500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7463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B82C34-9085-BE42-926E-F138B4EC500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2213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B82C34-9085-BE42-926E-F138B4EC500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1937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B82C34-9085-BE42-926E-F138B4EC500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0819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ktangel 6">
            <a:extLst>
              <a:ext uri="{FF2B5EF4-FFF2-40B4-BE49-F238E27FC236}">
                <a16:creationId xmlns:a16="http://schemas.microsoft.com/office/drawing/2014/main" id="{6862487D-62B7-4BE5-8317-23FFD1BDE12C}"/>
              </a:ext>
            </a:extLst>
          </p:cNvPr>
          <p:cNvSpPr/>
          <p:nvPr userDrawn="1"/>
        </p:nvSpPr>
        <p:spPr>
          <a:xfrm>
            <a:off x="0" y="0"/>
            <a:ext cx="12191999" cy="6857999"/>
          </a:xfrm>
          <a:prstGeom prst="rect">
            <a:avLst/>
          </a:prstGeom>
          <a:solidFill>
            <a:srgbClr val="3C3C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solidFill>
                <a:srgbClr val="F0E6D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32246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å avsnitts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ktangel 7"/>
          <p:cNvSpPr/>
          <p:nvPr/>
        </p:nvSpPr>
        <p:spPr>
          <a:xfrm>
            <a:off x="406637" y="410199"/>
            <a:ext cx="11378015" cy="604187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350"/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>
          <a:xfrm>
            <a:off x="10425600" y="6433200"/>
            <a:ext cx="1004400" cy="288000"/>
          </a:xfrm>
          <a:prstGeom prst="rect">
            <a:avLst/>
          </a:prstGeom>
        </p:spPr>
        <p:txBody>
          <a:bodyPr/>
          <a:lstStyle/>
          <a:p>
            <a:r>
              <a:rPr lang="sv-SE"/>
              <a:t>2017-10-04</a:t>
            </a:r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>
          <a:xfrm>
            <a:off x="1180800" y="6433264"/>
            <a:ext cx="9244800" cy="288000"/>
          </a:xfrm>
          <a:prstGeom prst="rect">
            <a:avLst/>
          </a:prstGeom>
        </p:spPr>
        <p:txBody>
          <a:bodyPr/>
          <a:lstStyle/>
          <a:p>
            <a:r>
              <a:rPr lang="sv-SE"/>
              <a:t>Tengbom/Ledningsgrupp</a:t>
            </a:r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>
          <a:xfrm>
            <a:off x="392400" y="6433200"/>
            <a:ext cx="612000" cy="288000"/>
          </a:xfrm>
          <a:prstGeom prst="rect">
            <a:avLst/>
          </a:prstGeom>
        </p:spPr>
        <p:txBody>
          <a:bodyPr/>
          <a:lstStyle/>
          <a:p>
            <a:fld id="{EE5DE6E4-9FDB-43EB-8B84-8B58BF470332}" type="slidenum">
              <a:rPr lang="sv-SE" smtClean="0"/>
              <a:t>‹#›</a:t>
            </a:fld>
            <a:endParaRPr lang="sv-SE"/>
          </a:p>
        </p:txBody>
      </p:sp>
      <p:sp>
        <p:nvSpPr>
          <p:cNvPr id="2" name="Rubrik 1"/>
          <p:cNvSpPr>
            <a:spLocks noGrp="1"/>
          </p:cNvSpPr>
          <p:nvPr>
            <p:ph type="ctrTitle"/>
          </p:nvPr>
        </p:nvSpPr>
        <p:spPr>
          <a:xfrm>
            <a:off x="406637" y="2187723"/>
            <a:ext cx="11378015" cy="3700328"/>
          </a:xfrm>
          <a:prstGeom prst="rect">
            <a:avLst/>
          </a:prstGeom>
        </p:spPr>
        <p:txBody>
          <a:bodyPr anchor="t"/>
          <a:lstStyle>
            <a:lvl1pPr algn="ctr">
              <a:defRPr sz="3000" b="1" cap="none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sv-SE"/>
              <a:t>Klicka här för att ändra format</a:t>
            </a:r>
          </a:p>
        </p:txBody>
      </p:sp>
    </p:spTree>
    <p:extLst>
      <p:ext uri="{BB962C8B-B14F-4D97-AF65-F5344CB8AC3E}">
        <p14:creationId xmlns:p14="http://schemas.microsoft.com/office/powerpoint/2010/main" val="39083185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vå 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392400" y="378424"/>
            <a:ext cx="11373815" cy="921567"/>
          </a:xfrm>
          <a:prstGeom prst="rect">
            <a:avLst/>
          </a:prstGeom>
        </p:spPr>
        <p:txBody>
          <a:bodyPr/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innehåll 2"/>
          <p:cNvSpPr>
            <a:spLocks noGrp="1"/>
          </p:cNvSpPr>
          <p:nvPr>
            <p:ph sz="half" idx="1"/>
          </p:nvPr>
        </p:nvSpPr>
        <p:spPr>
          <a:xfrm>
            <a:off x="410401" y="2016001"/>
            <a:ext cx="5605551" cy="43056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innehåll 3"/>
          <p:cNvSpPr>
            <a:spLocks noGrp="1"/>
          </p:cNvSpPr>
          <p:nvPr>
            <p:ph sz="half" idx="2"/>
          </p:nvPr>
        </p:nvSpPr>
        <p:spPr>
          <a:xfrm>
            <a:off x="6172201" y="2016000"/>
            <a:ext cx="5611812" cy="43056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5" name="Platshållare för datum 4"/>
          <p:cNvSpPr>
            <a:spLocks noGrp="1"/>
          </p:cNvSpPr>
          <p:nvPr>
            <p:ph type="dt" sz="half" idx="10"/>
          </p:nvPr>
        </p:nvSpPr>
        <p:spPr>
          <a:xfrm>
            <a:off x="10425600" y="6433200"/>
            <a:ext cx="1004400" cy="288000"/>
          </a:xfrm>
          <a:prstGeom prst="rect">
            <a:avLst/>
          </a:prstGeom>
        </p:spPr>
        <p:txBody>
          <a:bodyPr/>
          <a:lstStyle/>
          <a:p>
            <a:r>
              <a:rPr lang="sv-SE"/>
              <a:t>2017-10-04</a:t>
            </a:r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11"/>
          </p:nvPr>
        </p:nvSpPr>
        <p:spPr>
          <a:xfrm>
            <a:off x="1180800" y="6433264"/>
            <a:ext cx="9244800" cy="288000"/>
          </a:xfrm>
          <a:prstGeom prst="rect">
            <a:avLst/>
          </a:prstGeom>
        </p:spPr>
        <p:txBody>
          <a:bodyPr/>
          <a:lstStyle/>
          <a:p>
            <a:r>
              <a:rPr lang="sv-SE"/>
              <a:t>Tengbom/Ledningsgrupp</a:t>
            </a:r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12"/>
          </p:nvPr>
        </p:nvSpPr>
        <p:spPr>
          <a:xfrm>
            <a:off x="392400" y="6433200"/>
            <a:ext cx="612000" cy="288000"/>
          </a:xfrm>
          <a:prstGeom prst="rect">
            <a:avLst/>
          </a:prstGeom>
        </p:spPr>
        <p:txBody>
          <a:bodyPr/>
          <a:lstStyle/>
          <a:p>
            <a:fld id="{EE5DE6E4-9FDB-43EB-8B84-8B58BF47033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0340147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410400" y="770400"/>
            <a:ext cx="11372400" cy="921600"/>
          </a:xfrm>
          <a:prstGeom prst="rect">
            <a:avLst/>
          </a:prstGeom>
        </p:spPr>
        <p:txBody>
          <a:bodyPr/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 hasCustomPrompt="1"/>
          </p:nvPr>
        </p:nvSpPr>
        <p:spPr>
          <a:xfrm>
            <a:off x="393701" y="2016000"/>
            <a:ext cx="5607500" cy="59040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>
              <a:buNone/>
              <a:defRPr sz="2700" b="0" cap="all" baseline="0">
                <a:latin typeface="Tengbom Scandia Bold Stencil" panose="020B0603050000020004" pitchFamily="34" charset="0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sv-SE"/>
              <a:t>Fas 1.</a:t>
            </a:r>
          </a:p>
        </p:txBody>
      </p:sp>
      <p:sp>
        <p:nvSpPr>
          <p:cNvPr id="4" name="Platshållare för innehåll 3"/>
          <p:cNvSpPr>
            <a:spLocks noGrp="1"/>
          </p:cNvSpPr>
          <p:nvPr>
            <p:ph sz="half" idx="2"/>
          </p:nvPr>
        </p:nvSpPr>
        <p:spPr>
          <a:xfrm>
            <a:off x="393701" y="2642401"/>
            <a:ext cx="5607500" cy="367294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5" name="Platshållare för text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2016000"/>
            <a:ext cx="5610600" cy="59040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>
              <a:buNone/>
              <a:defRPr sz="2700" b="0" cap="all" baseline="0">
                <a:latin typeface="Tengbom Scandia Bold Stencil" panose="020B0603050000020004" pitchFamily="34" charset="0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sv-SE"/>
              <a:t>Fas 2.</a:t>
            </a:r>
          </a:p>
        </p:txBody>
      </p:sp>
      <p:sp>
        <p:nvSpPr>
          <p:cNvPr id="6" name="Platshållare för innehåll 5"/>
          <p:cNvSpPr>
            <a:spLocks noGrp="1"/>
          </p:cNvSpPr>
          <p:nvPr>
            <p:ph sz="quarter" idx="4"/>
          </p:nvPr>
        </p:nvSpPr>
        <p:spPr>
          <a:xfrm>
            <a:off x="6172200" y="2642401"/>
            <a:ext cx="5610600" cy="367294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7" name="Platshållare för datum 6"/>
          <p:cNvSpPr>
            <a:spLocks noGrp="1"/>
          </p:cNvSpPr>
          <p:nvPr>
            <p:ph type="dt" sz="half" idx="10"/>
          </p:nvPr>
        </p:nvSpPr>
        <p:spPr>
          <a:xfrm>
            <a:off x="10425600" y="6433200"/>
            <a:ext cx="1004400" cy="288000"/>
          </a:xfrm>
          <a:prstGeom prst="rect">
            <a:avLst/>
          </a:prstGeom>
        </p:spPr>
        <p:txBody>
          <a:bodyPr/>
          <a:lstStyle/>
          <a:p>
            <a:r>
              <a:rPr lang="sv-SE"/>
              <a:t>2017-10-04</a:t>
            </a:r>
          </a:p>
        </p:txBody>
      </p:sp>
      <p:sp>
        <p:nvSpPr>
          <p:cNvPr id="8" name="Platshållare för sidfot 7"/>
          <p:cNvSpPr>
            <a:spLocks noGrp="1"/>
          </p:cNvSpPr>
          <p:nvPr>
            <p:ph type="ftr" sz="quarter" idx="11"/>
          </p:nvPr>
        </p:nvSpPr>
        <p:spPr>
          <a:xfrm>
            <a:off x="1180800" y="6433264"/>
            <a:ext cx="9244800" cy="288000"/>
          </a:xfrm>
          <a:prstGeom prst="rect">
            <a:avLst/>
          </a:prstGeom>
        </p:spPr>
        <p:txBody>
          <a:bodyPr/>
          <a:lstStyle/>
          <a:p>
            <a:r>
              <a:rPr lang="sv-SE"/>
              <a:t>Tengbom/Ledningsgrupp</a:t>
            </a:r>
          </a:p>
        </p:txBody>
      </p:sp>
      <p:sp>
        <p:nvSpPr>
          <p:cNvPr id="9" name="Platshållare för bildnummer 8"/>
          <p:cNvSpPr>
            <a:spLocks noGrp="1"/>
          </p:cNvSpPr>
          <p:nvPr>
            <p:ph type="sldNum" sz="quarter" idx="12"/>
          </p:nvPr>
        </p:nvSpPr>
        <p:spPr>
          <a:xfrm>
            <a:off x="392400" y="6433200"/>
            <a:ext cx="612000" cy="288000"/>
          </a:xfrm>
          <a:prstGeom prst="rect">
            <a:avLst/>
          </a:prstGeom>
        </p:spPr>
        <p:txBody>
          <a:bodyPr/>
          <a:lstStyle/>
          <a:p>
            <a:fld id="{EE5DE6E4-9FDB-43EB-8B84-8B58BF47033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009475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392400" y="378424"/>
            <a:ext cx="11373815" cy="921567"/>
          </a:xfrm>
          <a:prstGeom prst="rect">
            <a:avLst/>
          </a:prstGeom>
        </p:spPr>
        <p:txBody>
          <a:bodyPr/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datum 2"/>
          <p:cNvSpPr>
            <a:spLocks noGrp="1"/>
          </p:cNvSpPr>
          <p:nvPr>
            <p:ph type="dt" sz="half" idx="10"/>
          </p:nvPr>
        </p:nvSpPr>
        <p:spPr>
          <a:xfrm>
            <a:off x="10425600" y="6433200"/>
            <a:ext cx="1004400" cy="288000"/>
          </a:xfrm>
          <a:prstGeom prst="rect">
            <a:avLst/>
          </a:prstGeom>
        </p:spPr>
        <p:txBody>
          <a:bodyPr/>
          <a:lstStyle/>
          <a:p>
            <a:r>
              <a:rPr lang="sv-SE"/>
              <a:t>2017-10-04</a:t>
            </a:r>
          </a:p>
        </p:txBody>
      </p:sp>
      <p:sp>
        <p:nvSpPr>
          <p:cNvPr id="4" name="Platshållare för sidfot 3"/>
          <p:cNvSpPr>
            <a:spLocks noGrp="1"/>
          </p:cNvSpPr>
          <p:nvPr>
            <p:ph type="ftr" sz="quarter" idx="11"/>
          </p:nvPr>
        </p:nvSpPr>
        <p:spPr>
          <a:xfrm>
            <a:off x="1180800" y="6433264"/>
            <a:ext cx="9244800" cy="288000"/>
          </a:xfrm>
          <a:prstGeom prst="rect">
            <a:avLst/>
          </a:prstGeom>
        </p:spPr>
        <p:txBody>
          <a:bodyPr/>
          <a:lstStyle/>
          <a:p>
            <a:r>
              <a:rPr lang="sv-SE"/>
              <a:t>Tengbom/Ledningsgrupp</a:t>
            </a:r>
          </a:p>
        </p:txBody>
      </p:sp>
      <p:sp>
        <p:nvSpPr>
          <p:cNvPr id="5" name="Platshållare för bildnummer 4"/>
          <p:cNvSpPr>
            <a:spLocks noGrp="1"/>
          </p:cNvSpPr>
          <p:nvPr>
            <p:ph type="sldNum" sz="quarter" idx="12"/>
          </p:nvPr>
        </p:nvSpPr>
        <p:spPr>
          <a:xfrm>
            <a:off x="392400" y="6433200"/>
            <a:ext cx="612000" cy="288000"/>
          </a:xfrm>
          <a:prstGeom prst="rect">
            <a:avLst/>
          </a:prstGeom>
        </p:spPr>
        <p:txBody>
          <a:bodyPr/>
          <a:lstStyle/>
          <a:p>
            <a:fld id="{EE5DE6E4-9FDB-43EB-8B84-8B58BF47033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7640499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datum 1"/>
          <p:cNvSpPr>
            <a:spLocks noGrp="1"/>
          </p:cNvSpPr>
          <p:nvPr>
            <p:ph type="dt" sz="half" idx="10"/>
          </p:nvPr>
        </p:nvSpPr>
        <p:spPr>
          <a:xfrm>
            <a:off x="10425600" y="6433200"/>
            <a:ext cx="1004400" cy="288000"/>
          </a:xfrm>
          <a:prstGeom prst="rect">
            <a:avLst/>
          </a:prstGeom>
        </p:spPr>
        <p:txBody>
          <a:bodyPr/>
          <a:lstStyle/>
          <a:p>
            <a:r>
              <a:rPr lang="sv-SE"/>
              <a:t>2017-10-04</a:t>
            </a:r>
          </a:p>
        </p:txBody>
      </p:sp>
      <p:sp>
        <p:nvSpPr>
          <p:cNvPr id="3" name="Platshållare för sidfot 2"/>
          <p:cNvSpPr>
            <a:spLocks noGrp="1"/>
          </p:cNvSpPr>
          <p:nvPr>
            <p:ph type="ftr" sz="quarter" idx="11"/>
          </p:nvPr>
        </p:nvSpPr>
        <p:spPr>
          <a:xfrm>
            <a:off x="1180800" y="6433264"/>
            <a:ext cx="9244800" cy="288000"/>
          </a:xfrm>
          <a:prstGeom prst="rect">
            <a:avLst/>
          </a:prstGeom>
        </p:spPr>
        <p:txBody>
          <a:bodyPr/>
          <a:lstStyle/>
          <a:p>
            <a:r>
              <a:rPr lang="sv-SE"/>
              <a:t>Tengbom/Ledningsgrupp</a:t>
            </a:r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2"/>
          </p:nvPr>
        </p:nvSpPr>
        <p:spPr>
          <a:xfrm>
            <a:off x="392400" y="6433200"/>
            <a:ext cx="612000" cy="288000"/>
          </a:xfrm>
          <a:prstGeom prst="rect">
            <a:avLst/>
          </a:prstGeom>
        </p:spPr>
        <p:txBody>
          <a:bodyPr/>
          <a:lstStyle/>
          <a:p>
            <a:fld id="{EE5DE6E4-9FDB-43EB-8B84-8B58BF47033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6381297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datum 1"/>
          <p:cNvSpPr>
            <a:spLocks noGrp="1"/>
          </p:cNvSpPr>
          <p:nvPr>
            <p:ph type="dt" sz="half" idx="10"/>
          </p:nvPr>
        </p:nvSpPr>
        <p:spPr>
          <a:xfrm>
            <a:off x="10425600" y="6433200"/>
            <a:ext cx="1004400" cy="288000"/>
          </a:xfrm>
          <a:prstGeom prst="rect">
            <a:avLst/>
          </a:prstGeom>
        </p:spPr>
        <p:txBody>
          <a:bodyPr/>
          <a:lstStyle/>
          <a:p>
            <a:r>
              <a:rPr lang="sv-SE"/>
              <a:t>2017-10-04</a:t>
            </a:r>
          </a:p>
        </p:txBody>
      </p:sp>
      <p:sp>
        <p:nvSpPr>
          <p:cNvPr id="3" name="Platshållare för sidfot 2"/>
          <p:cNvSpPr>
            <a:spLocks noGrp="1"/>
          </p:cNvSpPr>
          <p:nvPr>
            <p:ph type="ftr" sz="quarter" idx="11"/>
          </p:nvPr>
        </p:nvSpPr>
        <p:spPr>
          <a:xfrm>
            <a:off x="1180800" y="6433264"/>
            <a:ext cx="9244800" cy="288000"/>
          </a:xfrm>
          <a:prstGeom prst="rect">
            <a:avLst/>
          </a:prstGeom>
        </p:spPr>
        <p:txBody>
          <a:bodyPr/>
          <a:lstStyle/>
          <a:p>
            <a:r>
              <a:rPr lang="sv-SE"/>
              <a:t>Tengbom/Ledningsgrupp</a:t>
            </a:r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2"/>
          </p:nvPr>
        </p:nvSpPr>
        <p:spPr>
          <a:xfrm>
            <a:off x="392400" y="6433200"/>
            <a:ext cx="612000" cy="288000"/>
          </a:xfrm>
          <a:prstGeom prst="rect">
            <a:avLst/>
          </a:prstGeom>
        </p:spPr>
        <p:txBody>
          <a:bodyPr/>
          <a:lstStyle/>
          <a:p>
            <a:fld id="{EE5DE6E4-9FDB-43EB-8B84-8B58BF470332}" type="slidenum">
              <a:rPr lang="sv-SE" smtClean="0"/>
              <a:t>‹#›</a:t>
            </a:fld>
            <a:endParaRPr lang="sv-SE"/>
          </a:p>
        </p:txBody>
      </p:sp>
      <p:sp>
        <p:nvSpPr>
          <p:cNvPr id="6" name="Platshållare för bild 5"/>
          <p:cNvSpPr>
            <a:spLocks noGrp="1"/>
          </p:cNvSpPr>
          <p:nvPr>
            <p:ph type="pic" sz="quarter" idx="13" hasCustomPrompt="1"/>
          </p:nvPr>
        </p:nvSpPr>
        <p:spPr>
          <a:xfrm>
            <a:off x="406800" y="410400"/>
            <a:ext cx="11379600" cy="600749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sv-SE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602808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Rubrik &amp;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>
          <a:xfrm>
            <a:off x="10425600" y="6433200"/>
            <a:ext cx="1004400" cy="288000"/>
          </a:xfrm>
          <a:prstGeom prst="rect">
            <a:avLst/>
          </a:prstGeom>
        </p:spPr>
        <p:txBody>
          <a:bodyPr/>
          <a:lstStyle/>
          <a:p>
            <a:r>
              <a:rPr lang="sv-SE"/>
              <a:t>2017-10-04</a:t>
            </a:r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>
          <a:xfrm>
            <a:off x="1180800" y="6433264"/>
            <a:ext cx="9244800" cy="288000"/>
          </a:xfrm>
          <a:prstGeom prst="rect">
            <a:avLst/>
          </a:prstGeom>
        </p:spPr>
        <p:txBody>
          <a:bodyPr/>
          <a:lstStyle/>
          <a:p>
            <a:r>
              <a:rPr lang="sv-SE"/>
              <a:t>Tengbom/Ledningsgrupp</a:t>
            </a:r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>
          <a:xfrm>
            <a:off x="392400" y="6433200"/>
            <a:ext cx="612000" cy="288000"/>
          </a:xfrm>
          <a:prstGeom prst="rect">
            <a:avLst/>
          </a:prstGeom>
        </p:spPr>
        <p:txBody>
          <a:bodyPr/>
          <a:lstStyle/>
          <a:p>
            <a:fld id="{EE5DE6E4-9FDB-43EB-8B84-8B58BF470332}" type="slidenum">
              <a:rPr lang="sv-SE" smtClean="0"/>
              <a:t>‹#›</a:t>
            </a:fld>
            <a:endParaRPr lang="sv-SE"/>
          </a:p>
        </p:txBody>
      </p:sp>
      <p:sp>
        <p:nvSpPr>
          <p:cNvPr id="12" name="Platshållare för text 11"/>
          <p:cNvSpPr>
            <a:spLocks noGrp="1"/>
          </p:cNvSpPr>
          <p:nvPr>
            <p:ph type="body" sz="quarter" idx="13" hasCustomPrompt="1"/>
          </p:nvPr>
        </p:nvSpPr>
        <p:spPr>
          <a:xfrm>
            <a:off x="382588" y="613939"/>
            <a:ext cx="11428411" cy="246967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500" b="0">
                <a:latin typeface="+mj-lt"/>
              </a:defRPr>
            </a:lvl1pPr>
          </a:lstStyle>
          <a:p>
            <a:pPr lvl="0"/>
            <a:r>
              <a:rPr lang="sv-SE"/>
              <a:t>Plats för alternativ underrubrik</a:t>
            </a:r>
          </a:p>
        </p:txBody>
      </p:sp>
      <p:sp>
        <p:nvSpPr>
          <p:cNvPr id="9" name="Platshållare för rubrik 1"/>
          <p:cNvSpPr>
            <a:spLocks noGrp="1"/>
          </p:cNvSpPr>
          <p:nvPr>
            <p:ph type="title"/>
          </p:nvPr>
        </p:nvSpPr>
        <p:spPr>
          <a:xfrm>
            <a:off x="383714" y="319838"/>
            <a:ext cx="11427285" cy="288031"/>
          </a:xfrm>
          <a:prstGeom prst="rect">
            <a:avLst/>
          </a:prstGeom>
        </p:spPr>
        <p:txBody>
          <a:bodyPr vert="horz" lIns="0" tIns="45720" rIns="91440" bIns="45720" rtlCol="0" anchor="t">
            <a:noAutofit/>
          </a:bodyPr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10" name="Platshållare för innehåll 2"/>
          <p:cNvSpPr>
            <a:spLocks noGrp="1"/>
          </p:cNvSpPr>
          <p:nvPr>
            <p:ph sz="quarter" idx="15"/>
          </p:nvPr>
        </p:nvSpPr>
        <p:spPr>
          <a:xfrm>
            <a:off x="382588" y="1160462"/>
            <a:ext cx="11428411" cy="5184775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defRPr/>
            </a:lvl1pPr>
            <a:lvl2pPr>
              <a:lnSpc>
                <a:spcPct val="120000"/>
              </a:lnSpc>
              <a:defRPr/>
            </a:lvl2pPr>
            <a:lvl3pPr>
              <a:lnSpc>
                <a:spcPct val="120000"/>
              </a:lnSpc>
              <a:defRPr/>
            </a:lvl3pPr>
            <a:lvl4pPr>
              <a:lnSpc>
                <a:spcPct val="120000"/>
              </a:lnSpc>
              <a:defRPr/>
            </a:lvl4pPr>
            <a:lvl5pPr>
              <a:lnSpc>
                <a:spcPct val="120000"/>
              </a:lnSpc>
              <a:defRPr/>
            </a:lvl5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</p:spTree>
    <p:extLst>
      <p:ext uri="{BB962C8B-B14F-4D97-AF65-F5344CB8AC3E}">
        <p14:creationId xmlns:p14="http://schemas.microsoft.com/office/powerpoint/2010/main" val="4073109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brikbild">
    <p:bg>
      <p:bgPr>
        <a:solidFill>
          <a:srgbClr val="E1DC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538731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/>
          </p:nvPr>
        </p:nvSpPr>
        <p:spPr>
          <a:xfrm>
            <a:off x="1630800" y="2718000"/>
            <a:ext cx="8935200" cy="1796400"/>
          </a:xfrm>
          <a:prstGeom prst="rect">
            <a:avLst/>
          </a:prstGeom>
        </p:spPr>
        <p:txBody>
          <a:bodyPr anchor="t">
            <a:noAutofit/>
          </a:bodyPr>
          <a:lstStyle>
            <a:lvl1pPr algn="ctr">
              <a:defRPr sz="4500" b="0" cap="all" baseline="0">
                <a:latin typeface="Tengbom Scandia Bold Stencil" panose="020B0603050000020004" pitchFamily="34" charset="0"/>
              </a:defRPr>
            </a:lvl1pPr>
          </a:lstStyle>
          <a:p>
            <a:r>
              <a:rPr lang="sv-SE"/>
              <a:t>Klicka här för att ändra format</a:t>
            </a:r>
          </a:p>
        </p:txBody>
      </p:sp>
      <p:sp>
        <p:nvSpPr>
          <p:cNvPr id="3" name="Underrubrik 2"/>
          <p:cNvSpPr>
            <a:spLocks noGrp="1"/>
          </p:cNvSpPr>
          <p:nvPr>
            <p:ph type="subTitle" idx="1"/>
          </p:nvPr>
        </p:nvSpPr>
        <p:spPr>
          <a:xfrm>
            <a:off x="1623600" y="4658400"/>
            <a:ext cx="8942400" cy="12312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100" cap="all" baseline="0"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sv-SE"/>
              <a:t>Klicka om du vill redigera mall för underrubrikformat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>
          <a:xfrm>
            <a:off x="10425600" y="6433200"/>
            <a:ext cx="1004400" cy="288000"/>
          </a:xfrm>
          <a:prstGeom prst="rect">
            <a:avLst/>
          </a:prstGeom>
        </p:spPr>
        <p:txBody>
          <a:bodyPr/>
          <a:lstStyle/>
          <a:p>
            <a:r>
              <a:rPr lang="sv-SE"/>
              <a:t>2017-10-04</a:t>
            </a:r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>
          <a:xfrm>
            <a:off x="1180800" y="6433264"/>
            <a:ext cx="9244800" cy="288000"/>
          </a:xfrm>
          <a:prstGeom prst="rect">
            <a:avLst/>
          </a:prstGeom>
        </p:spPr>
        <p:txBody>
          <a:bodyPr/>
          <a:lstStyle/>
          <a:p>
            <a:r>
              <a:rPr lang="sv-SE"/>
              <a:t>Tengbom/Ledningsgrupp</a:t>
            </a:r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>
          <a:xfrm>
            <a:off x="392400" y="6433200"/>
            <a:ext cx="612000" cy="288000"/>
          </a:xfrm>
          <a:prstGeom prst="rect">
            <a:avLst/>
          </a:prstGeom>
        </p:spPr>
        <p:txBody>
          <a:bodyPr/>
          <a:lstStyle/>
          <a:p>
            <a:fld id="{EE5DE6E4-9FDB-43EB-8B84-8B58BF47033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6914964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ön 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tshållare för text 8"/>
          <p:cNvSpPr>
            <a:spLocks noGrp="1"/>
          </p:cNvSpPr>
          <p:nvPr>
            <p:ph type="body" sz="quarter" idx="13" hasCustomPrompt="1"/>
          </p:nvPr>
        </p:nvSpPr>
        <p:spPr>
          <a:xfrm>
            <a:off x="406800" y="410400"/>
            <a:ext cx="11379600" cy="6040800"/>
          </a:xfrm>
          <a:prstGeom prst="rect">
            <a:avLst/>
          </a:prstGeom>
          <a:solidFill>
            <a:schemeClr val="accent3"/>
          </a:solidFill>
        </p:spPr>
        <p:txBody>
          <a:bodyPr/>
          <a:lstStyle>
            <a:lvl1pPr marL="0" indent="0">
              <a:buNone/>
              <a:defRPr baseline="0"/>
            </a:lvl1pPr>
          </a:lstStyle>
          <a:p>
            <a:pPr lvl="0"/>
            <a:r>
              <a:rPr lang="sv-SE"/>
              <a:t> 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>
          <a:xfrm>
            <a:off x="10425600" y="6433200"/>
            <a:ext cx="1004400" cy="288000"/>
          </a:xfrm>
          <a:prstGeom prst="rect">
            <a:avLst/>
          </a:prstGeom>
        </p:spPr>
        <p:txBody>
          <a:bodyPr/>
          <a:lstStyle/>
          <a:p>
            <a:r>
              <a:rPr lang="sv-SE"/>
              <a:t>2017-10-04</a:t>
            </a:r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>
          <a:xfrm>
            <a:off x="1180800" y="6433264"/>
            <a:ext cx="9244800" cy="288000"/>
          </a:xfrm>
          <a:prstGeom prst="rect">
            <a:avLst/>
          </a:prstGeom>
        </p:spPr>
        <p:txBody>
          <a:bodyPr/>
          <a:lstStyle/>
          <a:p>
            <a:r>
              <a:rPr lang="sv-SE"/>
              <a:t>Tengbom/Ledningsgrupp</a:t>
            </a:r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>
          <a:xfrm>
            <a:off x="392400" y="6433200"/>
            <a:ext cx="612000" cy="288000"/>
          </a:xfrm>
          <a:prstGeom prst="rect">
            <a:avLst/>
          </a:prstGeom>
        </p:spPr>
        <p:txBody>
          <a:bodyPr/>
          <a:lstStyle/>
          <a:p>
            <a:fld id="{EE5DE6E4-9FDB-43EB-8B84-8B58BF470332}" type="slidenum">
              <a:rPr lang="sv-SE" smtClean="0"/>
              <a:t>‹#›</a:t>
            </a:fld>
            <a:endParaRPr lang="sv-SE"/>
          </a:p>
        </p:txBody>
      </p:sp>
      <p:sp>
        <p:nvSpPr>
          <p:cNvPr id="2" name="Rubrik 1"/>
          <p:cNvSpPr>
            <a:spLocks noGrp="1"/>
          </p:cNvSpPr>
          <p:nvPr>
            <p:ph type="ctrTitle"/>
          </p:nvPr>
        </p:nvSpPr>
        <p:spPr>
          <a:xfrm>
            <a:off x="1632246" y="2717565"/>
            <a:ext cx="8933923" cy="1794549"/>
          </a:xfrm>
          <a:prstGeom prst="rect">
            <a:avLst/>
          </a:prstGeom>
        </p:spPr>
        <p:txBody>
          <a:bodyPr anchor="t">
            <a:noAutofit/>
          </a:bodyPr>
          <a:lstStyle>
            <a:lvl1pPr algn="ctr">
              <a:defRPr sz="4500" cap="all" baseline="0">
                <a:latin typeface="Tengbom Scandia Bold Stencil" panose="020B0603050000020004" pitchFamily="34" charset="0"/>
              </a:defRPr>
            </a:lvl1pPr>
          </a:lstStyle>
          <a:p>
            <a:r>
              <a:rPr lang="sv-SE"/>
              <a:t>Klicka här för att ändra format</a:t>
            </a:r>
          </a:p>
        </p:txBody>
      </p:sp>
      <p:sp>
        <p:nvSpPr>
          <p:cNvPr id="3" name="Underrubrik 2"/>
          <p:cNvSpPr>
            <a:spLocks noGrp="1"/>
          </p:cNvSpPr>
          <p:nvPr>
            <p:ph type="subTitle" idx="1"/>
          </p:nvPr>
        </p:nvSpPr>
        <p:spPr>
          <a:xfrm>
            <a:off x="1623700" y="4657460"/>
            <a:ext cx="8942469" cy="123059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100" cap="all" baseline="0"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sv-SE"/>
              <a:t>Klicka om du vill redigera mall för underrubrikformat</a:t>
            </a:r>
          </a:p>
        </p:txBody>
      </p:sp>
      <p:pic>
        <p:nvPicPr>
          <p:cNvPr id="10" name="Bildobjekt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1421" y="1335600"/>
            <a:ext cx="2289159" cy="863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7232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vart 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tshållare för text 9"/>
          <p:cNvSpPr>
            <a:spLocks noGrp="1"/>
          </p:cNvSpPr>
          <p:nvPr>
            <p:ph type="body" sz="quarter" idx="13" hasCustomPrompt="1"/>
          </p:nvPr>
        </p:nvSpPr>
        <p:spPr>
          <a:xfrm>
            <a:off x="406800" y="410400"/>
            <a:ext cx="11379600" cy="6040800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>
              <a:buNone/>
              <a:defRPr baseline="0"/>
            </a:lvl1pPr>
          </a:lstStyle>
          <a:p>
            <a:pPr lvl="0"/>
            <a:r>
              <a:rPr lang="sv-SE"/>
              <a:t> 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>
          <a:xfrm>
            <a:off x="10425600" y="6433200"/>
            <a:ext cx="1004400" cy="288000"/>
          </a:xfrm>
          <a:prstGeom prst="rect">
            <a:avLst/>
          </a:prstGeom>
        </p:spPr>
        <p:txBody>
          <a:bodyPr/>
          <a:lstStyle/>
          <a:p>
            <a:r>
              <a:rPr lang="sv-SE"/>
              <a:t>2017-10-04</a:t>
            </a:r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>
          <a:xfrm>
            <a:off x="1180800" y="6433264"/>
            <a:ext cx="9244800" cy="288000"/>
          </a:xfrm>
          <a:prstGeom prst="rect">
            <a:avLst/>
          </a:prstGeom>
        </p:spPr>
        <p:txBody>
          <a:bodyPr/>
          <a:lstStyle/>
          <a:p>
            <a:r>
              <a:rPr lang="sv-SE"/>
              <a:t>Tengbom/Ledningsgrupp</a:t>
            </a:r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>
          <a:xfrm>
            <a:off x="392400" y="6433200"/>
            <a:ext cx="612000" cy="288000"/>
          </a:xfrm>
          <a:prstGeom prst="rect">
            <a:avLst/>
          </a:prstGeom>
        </p:spPr>
        <p:txBody>
          <a:bodyPr/>
          <a:lstStyle/>
          <a:p>
            <a:fld id="{EE5DE6E4-9FDB-43EB-8B84-8B58BF470332}" type="slidenum">
              <a:rPr lang="sv-SE" smtClean="0"/>
              <a:t>‹#›</a:t>
            </a:fld>
            <a:endParaRPr lang="sv-SE"/>
          </a:p>
        </p:txBody>
      </p:sp>
      <p:sp>
        <p:nvSpPr>
          <p:cNvPr id="2" name="Rubrik 1"/>
          <p:cNvSpPr>
            <a:spLocks noGrp="1"/>
          </p:cNvSpPr>
          <p:nvPr>
            <p:ph type="ctrTitle"/>
          </p:nvPr>
        </p:nvSpPr>
        <p:spPr>
          <a:xfrm>
            <a:off x="1632246" y="2717565"/>
            <a:ext cx="8933923" cy="1794549"/>
          </a:xfrm>
          <a:prstGeom prst="rect">
            <a:avLst/>
          </a:prstGeom>
        </p:spPr>
        <p:txBody>
          <a:bodyPr anchor="t">
            <a:noAutofit/>
          </a:bodyPr>
          <a:lstStyle>
            <a:lvl1pPr algn="ctr">
              <a:defRPr sz="4500" cap="all" baseline="0">
                <a:solidFill>
                  <a:schemeClr val="bg1"/>
                </a:solidFill>
                <a:latin typeface="Tengbom Scandia Bold Stencil" panose="020B0603050000020004" pitchFamily="34" charset="0"/>
              </a:defRPr>
            </a:lvl1pPr>
          </a:lstStyle>
          <a:p>
            <a:r>
              <a:rPr lang="sv-SE"/>
              <a:t>Klicka här för att ändra format</a:t>
            </a:r>
          </a:p>
        </p:txBody>
      </p:sp>
      <p:sp>
        <p:nvSpPr>
          <p:cNvPr id="3" name="Underrubrik 2"/>
          <p:cNvSpPr>
            <a:spLocks noGrp="1"/>
          </p:cNvSpPr>
          <p:nvPr>
            <p:ph type="subTitle" idx="1"/>
          </p:nvPr>
        </p:nvSpPr>
        <p:spPr>
          <a:xfrm>
            <a:off x="1623700" y="4657460"/>
            <a:ext cx="8942469" cy="123059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100" cap="all" baseline="0">
                <a:solidFill>
                  <a:schemeClr val="bg1"/>
                </a:solidFill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sv-SE"/>
              <a:t>Klicka om du vill redigera mall för underrubrikformat</a:t>
            </a:r>
          </a:p>
        </p:txBody>
      </p:sp>
      <p:pic>
        <p:nvPicPr>
          <p:cNvPr id="9" name="Bildobjekt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4793" y="1588062"/>
            <a:ext cx="1901168" cy="859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265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lbild 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tshållare för bild 9"/>
          <p:cNvSpPr>
            <a:spLocks noGrp="1"/>
          </p:cNvSpPr>
          <p:nvPr>
            <p:ph type="pic" sz="quarter" idx="13" hasCustomPrompt="1"/>
          </p:nvPr>
        </p:nvSpPr>
        <p:spPr>
          <a:xfrm>
            <a:off x="406800" y="410400"/>
            <a:ext cx="11379600" cy="6022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sv-SE"/>
              <a:t> 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>
          <a:xfrm>
            <a:off x="10425600" y="6433200"/>
            <a:ext cx="1004400" cy="288000"/>
          </a:xfrm>
          <a:prstGeom prst="rect">
            <a:avLst/>
          </a:prstGeom>
        </p:spPr>
        <p:txBody>
          <a:bodyPr/>
          <a:lstStyle/>
          <a:p>
            <a:r>
              <a:rPr lang="sv-SE"/>
              <a:t>2017-10-04</a:t>
            </a:r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>
          <a:xfrm>
            <a:off x="1180800" y="6433264"/>
            <a:ext cx="9244800" cy="288000"/>
          </a:xfrm>
          <a:prstGeom prst="rect">
            <a:avLst/>
          </a:prstGeom>
        </p:spPr>
        <p:txBody>
          <a:bodyPr/>
          <a:lstStyle/>
          <a:p>
            <a:r>
              <a:rPr lang="sv-SE"/>
              <a:t>Tengbom/Ledningsgrupp</a:t>
            </a:r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>
          <a:xfrm>
            <a:off x="392400" y="6433200"/>
            <a:ext cx="612000" cy="288000"/>
          </a:xfrm>
          <a:prstGeom prst="rect">
            <a:avLst/>
          </a:prstGeom>
        </p:spPr>
        <p:txBody>
          <a:bodyPr/>
          <a:lstStyle/>
          <a:p>
            <a:fld id="{EE5DE6E4-9FDB-43EB-8B84-8B58BF470332}" type="slidenum">
              <a:rPr lang="sv-SE" smtClean="0"/>
              <a:t>‹#›</a:t>
            </a:fld>
            <a:endParaRPr lang="sv-SE"/>
          </a:p>
        </p:txBody>
      </p:sp>
      <p:sp>
        <p:nvSpPr>
          <p:cNvPr id="2" name="Rubrik 1"/>
          <p:cNvSpPr>
            <a:spLocks noGrp="1"/>
          </p:cNvSpPr>
          <p:nvPr>
            <p:ph type="ctrTitle" hasCustomPrompt="1"/>
          </p:nvPr>
        </p:nvSpPr>
        <p:spPr>
          <a:xfrm>
            <a:off x="1632246" y="2717565"/>
            <a:ext cx="8933923" cy="711437"/>
          </a:xfrm>
          <a:prstGeom prst="rect">
            <a:avLst/>
          </a:prstGeom>
        </p:spPr>
        <p:txBody>
          <a:bodyPr anchor="t">
            <a:noAutofit/>
          </a:bodyPr>
          <a:lstStyle>
            <a:lvl1pPr algn="ctr">
              <a:defRPr sz="4500" cap="all" baseline="0">
                <a:solidFill>
                  <a:schemeClr val="bg1"/>
                </a:solidFill>
                <a:latin typeface="Tengbom Scandia Bold Stencil" panose="020B0603050000020004" pitchFamily="34" charset="0"/>
              </a:defRPr>
            </a:lvl1pPr>
          </a:lstStyle>
          <a:p>
            <a:r>
              <a:rPr lang="sv-SE"/>
              <a:t>xxx</a:t>
            </a:r>
          </a:p>
        </p:txBody>
      </p:sp>
      <p:sp>
        <p:nvSpPr>
          <p:cNvPr id="3" name="Underrubrik 2"/>
          <p:cNvSpPr>
            <a:spLocks noGrp="1"/>
          </p:cNvSpPr>
          <p:nvPr>
            <p:ph type="subTitle" idx="1"/>
          </p:nvPr>
        </p:nvSpPr>
        <p:spPr>
          <a:xfrm>
            <a:off x="1623700" y="4657460"/>
            <a:ext cx="8942469" cy="123059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100" cap="all" baseline="0">
                <a:solidFill>
                  <a:schemeClr val="bg1"/>
                </a:solidFill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sv-SE"/>
              <a:t>Klicka om du vill redigera mall för underrubrikformat</a:t>
            </a:r>
          </a:p>
        </p:txBody>
      </p:sp>
      <p:sp>
        <p:nvSpPr>
          <p:cNvPr id="8" name="Platshållare för text 7"/>
          <p:cNvSpPr>
            <a:spLocks noGrp="1"/>
          </p:cNvSpPr>
          <p:nvPr>
            <p:ph type="body" sz="quarter" idx="14" hasCustomPrompt="1"/>
          </p:nvPr>
        </p:nvSpPr>
        <p:spPr>
          <a:xfrm>
            <a:off x="5101200" y="1335600"/>
            <a:ext cx="1980000" cy="997200"/>
          </a:xfrm>
          <a:prstGeom prst="rect">
            <a:avLst/>
          </a:pr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baseline="0"/>
            </a:lvl1pPr>
          </a:lstStyle>
          <a:p>
            <a:pPr lvl="0"/>
            <a:r>
              <a:rPr lang="sv-SE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542310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410400" y="345174"/>
            <a:ext cx="11373815" cy="921567"/>
          </a:xfrm>
          <a:prstGeom prst="rect">
            <a:avLst/>
          </a:prstGeom>
        </p:spPr>
        <p:txBody>
          <a:bodyPr/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>
          <a:xfrm>
            <a:off x="410400" y="2016809"/>
            <a:ext cx="11372400" cy="430681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>
          <a:xfrm>
            <a:off x="10425600" y="6433200"/>
            <a:ext cx="1004400" cy="288000"/>
          </a:xfrm>
          <a:prstGeom prst="rect">
            <a:avLst/>
          </a:prstGeom>
        </p:spPr>
        <p:txBody>
          <a:bodyPr/>
          <a:lstStyle>
            <a:lvl1pPr>
              <a:defRPr>
                <a:latin typeface="Tengbom Scandia Medium" panose="020B0603050000020004" pitchFamily="34" charset="0"/>
              </a:defRPr>
            </a:lvl1pPr>
          </a:lstStyle>
          <a:p>
            <a:r>
              <a:rPr lang="sv-SE"/>
              <a:t>2017-10-04</a:t>
            </a:r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>
          <a:xfrm>
            <a:off x="1180800" y="6433264"/>
            <a:ext cx="9244800" cy="288000"/>
          </a:xfrm>
          <a:prstGeom prst="rect">
            <a:avLst/>
          </a:prstGeom>
        </p:spPr>
        <p:txBody>
          <a:bodyPr/>
          <a:lstStyle>
            <a:lvl1pPr>
              <a:defRPr b="1">
                <a:latin typeface="Tengbom Scandia Medium" panose="020B0603050000020004" pitchFamily="34" charset="0"/>
              </a:defRPr>
            </a:lvl1pPr>
          </a:lstStyle>
          <a:p>
            <a:r>
              <a:rPr lang="sv-SE"/>
              <a:t>Tengbom/Ledningsgrupp</a:t>
            </a:r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>
          <a:xfrm>
            <a:off x="392400" y="6433200"/>
            <a:ext cx="612000" cy="288000"/>
          </a:xfrm>
          <a:prstGeom prst="rect">
            <a:avLst/>
          </a:prstGeom>
        </p:spPr>
        <p:txBody>
          <a:bodyPr/>
          <a:lstStyle/>
          <a:p>
            <a:fld id="{EE5DE6E4-9FDB-43EB-8B84-8B58BF47033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3905277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ld och numrer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392400" y="378424"/>
            <a:ext cx="11373815" cy="921567"/>
          </a:xfrm>
          <a:prstGeom prst="rect">
            <a:avLst/>
          </a:prstGeom>
        </p:spPr>
        <p:txBody>
          <a:bodyPr/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>
          <a:xfrm>
            <a:off x="6096000" y="2016002"/>
            <a:ext cx="5686800" cy="4306885"/>
          </a:xfrm>
          <a:prstGeom prst="rect">
            <a:avLst/>
          </a:prstGeom>
        </p:spPr>
        <p:txBody>
          <a:bodyPr/>
          <a:lstStyle>
            <a:lvl1pPr marL="371475" indent="-371475">
              <a:buFont typeface="+mj-lt"/>
              <a:buAutoNum type="arabicPeriod"/>
              <a:defRPr/>
            </a:lvl1pPr>
            <a:lvl2pPr marL="557213" indent="-171450">
              <a:defRPr/>
            </a:lvl2pPr>
          </a:lstStyle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>
          <a:xfrm>
            <a:off x="10425600" y="6433200"/>
            <a:ext cx="1004400" cy="288000"/>
          </a:xfrm>
          <a:prstGeom prst="rect">
            <a:avLst/>
          </a:prstGeom>
        </p:spPr>
        <p:txBody>
          <a:bodyPr/>
          <a:lstStyle/>
          <a:p>
            <a:r>
              <a:rPr lang="sv-SE"/>
              <a:t>2017-10-04</a:t>
            </a:r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>
          <a:xfrm>
            <a:off x="1180800" y="6433264"/>
            <a:ext cx="9244800" cy="288000"/>
          </a:xfrm>
          <a:prstGeom prst="rect">
            <a:avLst/>
          </a:prstGeom>
        </p:spPr>
        <p:txBody>
          <a:bodyPr/>
          <a:lstStyle/>
          <a:p>
            <a:r>
              <a:rPr lang="sv-SE"/>
              <a:t>Tengbom/Ledningsgrupp</a:t>
            </a:r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>
          <a:xfrm>
            <a:off x="392400" y="6433200"/>
            <a:ext cx="612000" cy="288000"/>
          </a:xfrm>
          <a:prstGeom prst="rect">
            <a:avLst/>
          </a:prstGeom>
        </p:spPr>
        <p:txBody>
          <a:bodyPr/>
          <a:lstStyle/>
          <a:p>
            <a:fld id="{EE5DE6E4-9FDB-43EB-8B84-8B58BF470332}" type="slidenum">
              <a:rPr lang="sv-SE" smtClean="0"/>
              <a:t>‹#›</a:t>
            </a:fld>
            <a:endParaRPr lang="sv-SE"/>
          </a:p>
        </p:txBody>
      </p:sp>
      <p:sp>
        <p:nvSpPr>
          <p:cNvPr id="11" name="Platshållare för bild 10"/>
          <p:cNvSpPr>
            <a:spLocks noGrp="1"/>
          </p:cNvSpPr>
          <p:nvPr>
            <p:ph type="pic" sz="quarter" idx="13" hasCustomPrompt="1"/>
          </p:nvPr>
        </p:nvSpPr>
        <p:spPr>
          <a:xfrm>
            <a:off x="409577" y="2016002"/>
            <a:ext cx="5554663" cy="43068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sv-SE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808539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vsnitts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406800" y="2188800"/>
            <a:ext cx="11379600" cy="2306288"/>
          </a:xfrm>
          <a:prstGeom prst="rect">
            <a:avLst/>
          </a:prstGeom>
        </p:spPr>
        <p:txBody>
          <a:bodyPr anchor="t">
            <a:noAutofit/>
          </a:bodyPr>
          <a:lstStyle>
            <a:lvl1pPr>
              <a:defRPr sz="3000"/>
            </a:lvl1pPr>
          </a:lstStyle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406800" y="4658400"/>
            <a:ext cx="11377213" cy="16662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100" cap="none" baseline="0">
                <a:solidFill>
                  <a:schemeClr val="tx1"/>
                </a:solidFill>
                <a:latin typeface="+mj-lt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>
          <a:xfrm>
            <a:off x="10425600" y="6433200"/>
            <a:ext cx="1004400" cy="288000"/>
          </a:xfrm>
          <a:prstGeom prst="rect">
            <a:avLst/>
          </a:prstGeom>
        </p:spPr>
        <p:txBody>
          <a:bodyPr/>
          <a:lstStyle/>
          <a:p>
            <a:r>
              <a:rPr lang="sv-SE"/>
              <a:t>2017-10-04</a:t>
            </a:r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>
          <a:xfrm>
            <a:off x="1180800" y="6433264"/>
            <a:ext cx="9244800" cy="288000"/>
          </a:xfrm>
          <a:prstGeom prst="rect">
            <a:avLst/>
          </a:prstGeom>
        </p:spPr>
        <p:txBody>
          <a:bodyPr/>
          <a:lstStyle/>
          <a:p>
            <a:r>
              <a:rPr lang="sv-SE"/>
              <a:t>Tengbom/Ledningsgrupp</a:t>
            </a:r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>
          <a:xfrm>
            <a:off x="392400" y="6433200"/>
            <a:ext cx="612000" cy="288000"/>
          </a:xfrm>
          <a:prstGeom prst="rect">
            <a:avLst/>
          </a:prstGeom>
        </p:spPr>
        <p:txBody>
          <a:bodyPr/>
          <a:lstStyle/>
          <a:p>
            <a:fld id="{EE5DE6E4-9FDB-43EB-8B84-8B58BF47033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4637200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9246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61" r:id="rId2"/>
    <p:sldLayoutId id="2147483677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</p:sldLayoutIdLst>
  <p:hf hdr="0"/>
  <p:txStyles>
    <p:titleStyle>
      <a:lvl1pPr algn="ctr" defTabSz="685800" rtl="0" eaLnBrk="1" latinLnBrk="0" hangingPunct="1">
        <a:lnSpc>
          <a:spcPct val="90000"/>
        </a:lnSpc>
        <a:spcBef>
          <a:spcPct val="0"/>
        </a:spcBef>
        <a:buNone/>
        <a:defRPr sz="3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5029" indent="-245269" algn="l" defTabSz="68580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Char char="•"/>
        <a:defRPr sz="2625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3" orient="horz" pos="2160" userDrawn="1">
          <p15:clr>
            <a:srgbClr val="F26B43"/>
          </p15:clr>
        </p15:guide>
        <p15:guide id="14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jp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gi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7" Type="http://schemas.openxmlformats.org/officeDocument/2006/relationships/image" Target="../media/image27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openxmlformats.org/officeDocument/2006/relationships/image" Target="../media/image25.jpeg"/><Relationship Id="rId4" Type="http://schemas.openxmlformats.org/officeDocument/2006/relationships/image" Target="../media/image24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33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g"/><Relationship Id="rId7" Type="http://schemas.openxmlformats.org/officeDocument/2006/relationships/image" Target="../media/image20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jpg"/><Relationship Id="rId4" Type="http://schemas.openxmlformats.org/officeDocument/2006/relationships/image" Target="../media/image3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e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ubrik 9">
            <a:extLst>
              <a:ext uri="{FF2B5EF4-FFF2-40B4-BE49-F238E27FC236}">
                <a16:creationId xmlns:a16="http://schemas.microsoft.com/office/drawing/2014/main" id="{85305F76-1EC7-4416-8FEA-BF102CA6BCAA}"/>
              </a:ext>
            </a:extLst>
          </p:cNvPr>
          <p:cNvSpPr txBox="1">
            <a:spLocks/>
          </p:cNvSpPr>
          <p:nvPr/>
        </p:nvSpPr>
        <p:spPr>
          <a:xfrm>
            <a:off x="3424655" y="3804362"/>
            <a:ext cx="8189742" cy="1415508"/>
          </a:xfrm>
          <a:prstGeom prst="rect">
            <a:avLst/>
          </a:prstGeom>
        </p:spPr>
        <p:txBody>
          <a:bodyPr vert="horz" lIns="58652" tIns="29326" rIns="58652" bIns="29326" rtlCol="0" anchor="b">
            <a:noAutofit/>
          </a:bodyPr>
          <a:lstStyle>
            <a:lvl1pPr algn="ctr" defTabSz="14255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5000" b="0" i="0" kern="1200">
                <a:solidFill>
                  <a:srgbClr val="3C3C3C"/>
                </a:solidFill>
                <a:latin typeface="Portrait Light" charset="0"/>
                <a:ea typeface="Portrait Light" charset="0"/>
                <a:cs typeface="Portrait Light" charset="0"/>
              </a:defRPr>
            </a:lvl1pPr>
          </a:lstStyle>
          <a:p>
            <a:r>
              <a:rPr lang="sv-SE" sz="8338"/>
              <a:t> </a:t>
            </a:r>
          </a:p>
        </p:txBody>
      </p:sp>
      <p:sp>
        <p:nvSpPr>
          <p:cNvPr id="6" name="Rubrik 9">
            <a:extLst>
              <a:ext uri="{FF2B5EF4-FFF2-40B4-BE49-F238E27FC236}">
                <a16:creationId xmlns:a16="http://schemas.microsoft.com/office/drawing/2014/main" id="{C91C1822-C2DF-401B-A4AC-9653CBA122F2}"/>
              </a:ext>
            </a:extLst>
          </p:cNvPr>
          <p:cNvSpPr txBox="1">
            <a:spLocks/>
          </p:cNvSpPr>
          <p:nvPr/>
        </p:nvSpPr>
        <p:spPr>
          <a:xfrm>
            <a:off x="1987005" y="2776263"/>
            <a:ext cx="8189742" cy="1415508"/>
          </a:xfrm>
          <a:prstGeom prst="rect">
            <a:avLst/>
          </a:prstGeom>
        </p:spPr>
        <p:txBody>
          <a:bodyPr vert="horz" lIns="58652" tIns="29326" rIns="58652" bIns="29326" rtlCol="0" anchor="b">
            <a:noAutofit/>
          </a:bodyPr>
          <a:lstStyle>
            <a:lvl1pPr algn="ctr" defTabSz="14255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5000" b="0" i="0" kern="1200">
                <a:solidFill>
                  <a:srgbClr val="3C3C3C"/>
                </a:solidFill>
                <a:latin typeface="Portrait Light" charset="0"/>
                <a:ea typeface="Portrait Light" charset="0"/>
                <a:cs typeface="Portrait Light" charset="0"/>
              </a:defRPr>
            </a:lvl1pPr>
          </a:lstStyle>
          <a:p>
            <a:endParaRPr lang="sv-SE" sz="8338"/>
          </a:p>
        </p:txBody>
      </p:sp>
      <p:sp>
        <p:nvSpPr>
          <p:cNvPr id="9" name="Rubrik 1">
            <a:extLst>
              <a:ext uri="{FF2B5EF4-FFF2-40B4-BE49-F238E27FC236}">
                <a16:creationId xmlns:a16="http://schemas.microsoft.com/office/drawing/2014/main" id="{2EA75E5F-D7C7-4737-B27F-7CA4592EB535}"/>
              </a:ext>
            </a:extLst>
          </p:cNvPr>
          <p:cNvSpPr txBox="1">
            <a:spLocks/>
          </p:cNvSpPr>
          <p:nvPr/>
        </p:nvSpPr>
        <p:spPr>
          <a:xfrm>
            <a:off x="933907" y="1861731"/>
            <a:ext cx="10295938" cy="1440000"/>
          </a:xfrm>
          <a:prstGeom prst="rect">
            <a:avLst/>
          </a:prstGeom>
        </p:spPr>
        <p:txBody>
          <a:bodyPr/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v-SE" sz="8000" b="0" dirty="0">
                <a:solidFill>
                  <a:srgbClr val="C1996B"/>
                </a:solidFill>
                <a:latin typeface="Fino" panose="00000500000000000000" pitchFamily="50" charset="0"/>
              </a:rPr>
              <a:t>AAD &amp; DAD</a:t>
            </a:r>
            <a:endParaRPr lang="sv-SE" sz="8000" b="0" dirty="0">
              <a:solidFill>
                <a:srgbClr val="FF0000"/>
              </a:solidFill>
              <a:latin typeface="Fino" panose="00000500000000000000" pitchFamily="50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6DCBEA63-0587-4974-A738-1D991A332E18}"/>
              </a:ext>
            </a:extLst>
          </p:cNvPr>
          <p:cNvSpPr txBox="1">
            <a:spLocks/>
          </p:cNvSpPr>
          <p:nvPr/>
        </p:nvSpPr>
        <p:spPr>
          <a:xfrm>
            <a:off x="1098325" y="3427272"/>
            <a:ext cx="9967102" cy="159806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14255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860" b="0" i="0" kern="1200" spc="-300" baseline="0">
                <a:solidFill>
                  <a:srgbClr val="BEDCE6"/>
                </a:solidFill>
                <a:latin typeface="Portrait Light" charset="0"/>
                <a:ea typeface="Portrait Light" charset="0"/>
                <a:cs typeface="Portrait Light" charset="0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sv-SE" sz="3500" spc="0" dirty="0" err="1"/>
              <a:t>Algorithm-aided</a:t>
            </a:r>
            <a:r>
              <a:rPr lang="sv-SE" sz="3500" spc="0" dirty="0"/>
              <a:t> Design</a:t>
            </a:r>
          </a:p>
          <a:p>
            <a:pPr algn="ctr">
              <a:lnSpc>
                <a:spcPct val="100000"/>
              </a:lnSpc>
            </a:pPr>
            <a:r>
              <a:rPr lang="sv-SE" sz="3500" spc="0" dirty="0"/>
              <a:t>Data-</a:t>
            </a:r>
            <a:r>
              <a:rPr lang="sv-SE" sz="3500" spc="0" dirty="0" err="1"/>
              <a:t>aided</a:t>
            </a:r>
            <a:r>
              <a:rPr lang="sv-SE" sz="3500" spc="0" dirty="0"/>
              <a:t> Design</a:t>
            </a:r>
            <a:endParaRPr lang="en-US" sz="3500" spc="0" dirty="0"/>
          </a:p>
        </p:txBody>
      </p:sp>
      <p:grpSp>
        <p:nvGrpSpPr>
          <p:cNvPr id="14" name="Grupp 11">
            <a:extLst>
              <a:ext uri="{FF2B5EF4-FFF2-40B4-BE49-F238E27FC236}">
                <a16:creationId xmlns:a16="http://schemas.microsoft.com/office/drawing/2014/main" id="{79A741C6-FB3C-49CE-B152-1F7CDFF2AD5C}"/>
              </a:ext>
            </a:extLst>
          </p:cNvPr>
          <p:cNvGrpSpPr/>
          <p:nvPr/>
        </p:nvGrpSpPr>
        <p:grpSpPr>
          <a:xfrm rot="20700000">
            <a:off x="8827121" y="3671724"/>
            <a:ext cx="2160000" cy="2160000"/>
            <a:chOff x="7583758" y="1518432"/>
            <a:chExt cx="2520696" cy="2520696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EE1F5C6B-FA80-4043-BE5B-FF5A30BBDA7A}"/>
                </a:ext>
              </a:extLst>
            </p:cNvPr>
            <p:cNvSpPr/>
            <p:nvPr/>
          </p:nvSpPr>
          <p:spPr>
            <a:xfrm>
              <a:off x="7611460" y="1546133"/>
              <a:ext cx="2465293" cy="2465294"/>
            </a:xfrm>
            <a:prstGeom prst="ellipse">
              <a:avLst/>
            </a:prstGeom>
            <a:solidFill>
              <a:srgbClr val="3C3C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F0E6DC"/>
                </a:solidFill>
              </a:endParaRPr>
            </a:p>
          </p:txBody>
        </p: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9593CF92-3056-41EE-B75B-0BD4AE3F42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83758" y="1518432"/>
              <a:ext cx="2520696" cy="2520696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AE8F695-9047-4072-BE63-15D31DE4B354}"/>
                </a:ext>
              </a:extLst>
            </p:cNvPr>
            <p:cNvSpPr txBox="1"/>
            <p:nvPr/>
          </p:nvSpPr>
          <p:spPr>
            <a:xfrm>
              <a:off x="7648810" y="2534653"/>
              <a:ext cx="2402541" cy="832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2200"/>
                </a:lnSpc>
              </a:pPr>
              <a:r>
                <a:rPr lang="en-US" sz="2200" dirty="0">
                  <a:solidFill>
                    <a:srgbClr val="E7D6B9"/>
                  </a:solidFill>
                  <a:latin typeface="Circular Std" charset="0"/>
                  <a:ea typeface="Circular Std" charset="0"/>
                  <a:cs typeface="Circular Std" charset="0"/>
                </a:rPr>
                <a:t>2021.10.29</a:t>
              </a:r>
            </a:p>
            <a:p>
              <a:endParaRPr lang="en-US" sz="2200" dirty="0">
                <a:solidFill>
                  <a:srgbClr val="C1996B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68821931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97DF9BB0-D63C-498F-A440-C2EEA34730D7}"/>
              </a:ext>
            </a:extLst>
          </p:cNvPr>
          <p:cNvSpPr txBox="1">
            <a:spLocks/>
          </p:cNvSpPr>
          <p:nvPr/>
        </p:nvSpPr>
        <p:spPr>
          <a:xfrm>
            <a:off x="0" y="755471"/>
            <a:ext cx="12192000" cy="7200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14255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860" b="0" i="0" kern="1200" spc="-300" baseline="0">
                <a:solidFill>
                  <a:srgbClr val="BEDCE6"/>
                </a:solidFill>
                <a:latin typeface="Portrait Light" charset="0"/>
                <a:ea typeface="Portrait Light" charset="0"/>
                <a:cs typeface="Portrait Light" charset="0"/>
              </a:defRPr>
            </a:lvl1pPr>
          </a:lstStyle>
          <a:p>
            <a:pPr algn="ctr"/>
            <a:r>
              <a:rPr lang="en-US" sz="4000" spc="0" dirty="0">
                <a:solidFill>
                  <a:srgbClr val="C1996B"/>
                </a:solidFill>
                <a:latin typeface="Fino" panose="00000500000000000000" pitchFamily="50" charset="0"/>
              </a:rPr>
              <a:t>Project development</a:t>
            </a:r>
            <a:endParaRPr lang="en-US" sz="4000" spc="0" dirty="0">
              <a:latin typeface="Fino" panose="00000500000000000000" pitchFamily="50" charset="0"/>
            </a:endParaRPr>
          </a:p>
        </p:txBody>
      </p:sp>
      <p:sp>
        <p:nvSpPr>
          <p:cNvPr id="4" name="Rubrik 1">
            <a:extLst>
              <a:ext uri="{FF2B5EF4-FFF2-40B4-BE49-F238E27FC236}">
                <a16:creationId xmlns:a16="http://schemas.microsoft.com/office/drawing/2014/main" id="{51EB3D08-8B4F-4ED2-883C-889B39D4AAED}"/>
              </a:ext>
            </a:extLst>
          </p:cNvPr>
          <p:cNvSpPr txBox="1">
            <a:spLocks/>
          </p:cNvSpPr>
          <p:nvPr/>
        </p:nvSpPr>
        <p:spPr>
          <a:xfrm>
            <a:off x="3396000" y="1365426"/>
            <a:ext cx="5400000" cy="651706"/>
          </a:xfrm>
          <a:prstGeom prst="rect">
            <a:avLst/>
          </a:prstGeom>
        </p:spPr>
        <p:txBody>
          <a:bodyPr/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sv-SE" sz="3200" b="0" dirty="0" err="1">
                <a:solidFill>
                  <a:srgbClr val="F0E6DC"/>
                </a:solidFill>
                <a:latin typeface="Portrait Light" pitchFamily="50" charset="0"/>
                <a:cs typeface="Circular Std Bold" panose="020B0804020101010102" pitchFamily="34" charset="0"/>
              </a:rPr>
              <a:t>Linear</a:t>
            </a:r>
            <a:r>
              <a:rPr lang="sv-SE" sz="3200" b="0" dirty="0">
                <a:solidFill>
                  <a:srgbClr val="F0E6DC"/>
                </a:solidFill>
                <a:latin typeface="Portrait Light" pitchFamily="50" charset="0"/>
                <a:cs typeface="Circular Std Bold" panose="020B0804020101010102" pitchFamily="34" charset="0"/>
              </a:rPr>
              <a:t> </a:t>
            </a:r>
            <a:r>
              <a:rPr lang="sv-SE" sz="3200" b="0" dirty="0" err="1">
                <a:solidFill>
                  <a:srgbClr val="F0E6DC"/>
                </a:solidFill>
                <a:latin typeface="Portrait Light" pitchFamily="50" charset="0"/>
                <a:cs typeface="Circular Std Bold" panose="020B0804020101010102" pitchFamily="34" charset="0"/>
              </a:rPr>
              <a:t>Staging</a:t>
            </a:r>
            <a:r>
              <a:rPr lang="sv-SE" sz="3200" b="0" dirty="0">
                <a:solidFill>
                  <a:srgbClr val="F0E6DC"/>
                </a:solidFill>
                <a:latin typeface="Portrait Light" pitchFamily="50" charset="0"/>
                <a:cs typeface="Circular Std Bold" panose="020B0804020101010102" pitchFamily="34" charset="0"/>
              </a:rPr>
              <a:t> Process</a:t>
            </a: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F3BDFED1-FA93-439D-AA60-9842BFDC581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43" t="17966" r="1743"/>
          <a:stretch/>
        </p:blipFill>
        <p:spPr>
          <a:xfrm>
            <a:off x="1416000" y="2085426"/>
            <a:ext cx="9360000" cy="4772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001543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EA7065BA-EDF3-4C4A-A9C9-452F08A329E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6000" y="405512"/>
            <a:ext cx="10080000" cy="6046975"/>
          </a:xfrm>
          <a:prstGeom prst="rect">
            <a:avLst/>
          </a:prstGeom>
        </p:spPr>
      </p:pic>
      <p:sp>
        <p:nvSpPr>
          <p:cNvPr id="12" name="Rubrik 1">
            <a:extLst>
              <a:ext uri="{FF2B5EF4-FFF2-40B4-BE49-F238E27FC236}">
                <a16:creationId xmlns:a16="http://schemas.microsoft.com/office/drawing/2014/main" id="{5AAFD0D3-CE55-4C09-A30B-A15B90891847}"/>
              </a:ext>
            </a:extLst>
          </p:cNvPr>
          <p:cNvSpPr txBox="1">
            <a:spLocks/>
          </p:cNvSpPr>
          <p:nvPr/>
        </p:nvSpPr>
        <p:spPr>
          <a:xfrm>
            <a:off x="10031464" y="3249000"/>
            <a:ext cx="1800000" cy="360000"/>
          </a:xfrm>
          <a:prstGeom prst="rect">
            <a:avLst/>
          </a:prstGeom>
        </p:spPr>
        <p:txBody>
          <a:bodyPr/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v-SE" sz="2000" b="0" dirty="0">
                <a:solidFill>
                  <a:srgbClr val="C1996B"/>
                </a:solidFill>
                <a:latin typeface="Portrait Light" pitchFamily="50" charset="0"/>
              </a:rPr>
              <a:t>Project Budget</a:t>
            </a:r>
            <a:endParaRPr lang="sv-SE" sz="2000" b="0" dirty="0">
              <a:solidFill>
                <a:srgbClr val="FF0000"/>
              </a:solidFill>
              <a:latin typeface="Portrait Light" pitchFamily="50" charset="0"/>
            </a:endParaRPr>
          </a:p>
        </p:txBody>
      </p:sp>
      <p:sp>
        <p:nvSpPr>
          <p:cNvPr id="13" name="Rubrik 1">
            <a:extLst>
              <a:ext uri="{FF2B5EF4-FFF2-40B4-BE49-F238E27FC236}">
                <a16:creationId xmlns:a16="http://schemas.microsoft.com/office/drawing/2014/main" id="{779D4D1B-4BE8-470C-9864-B162E87C9DD6}"/>
              </a:ext>
            </a:extLst>
          </p:cNvPr>
          <p:cNvSpPr txBox="1">
            <a:spLocks/>
          </p:cNvSpPr>
          <p:nvPr/>
        </p:nvSpPr>
        <p:spPr>
          <a:xfrm>
            <a:off x="1160178" y="766483"/>
            <a:ext cx="1800000" cy="360000"/>
          </a:xfrm>
          <a:prstGeom prst="rect">
            <a:avLst/>
          </a:prstGeom>
        </p:spPr>
        <p:txBody>
          <a:bodyPr/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v-SE" sz="2000" b="0" dirty="0">
                <a:solidFill>
                  <a:srgbClr val="C1996B"/>
                </a:solidFill>
                <a:latin typeface="Portrait Light" pitchFamily="50" charset="0"/>
              </a:rPr>
              <a:t>Output </a:t>
            </a:r>
            <a:r>
              <a:rPr lang="sv-SE" sz="2000" b="0" dirty="0" err="1">
                <a:solidFill>
                  <a:srgbClr val="C1996B"/>
                </a:solidFill>
                <a:latin typeface="Portrait Light" pitchFamily="50" charset="0"/>
              </a:rPr>
              <a:t>Quality</a:t>
            </a:r>
            <a:endParaRPr lang="sv-SE" sz="2000" b="0" dirty="0">
              <a:solidFill>
                <a:srgbClr val="FF0000"/>
              </a:solidFill>
              <a:latin typeface="Portrait Light" pitchFamily="50" charset="0"/>
            </a:endParaRPr>
          </a:p>
        </p:txBody>
      </p:sp>
      <p:sp>
        <p:nvSpPr>
          <p:cNvPr id="14" name="Rubrik 1">
            <a:extLst>
              <a:ext uri="{FF2B5EF4-FFF2-40B4-BE49-F238E27FC236}">
                <a16:creationId xmlns:a16="http://schemas.microsoft.com/office/drawing/2014/main" id="{3DF5A55B-6BE6-4E6A-AFCE-5BAB0B81A3F7}"/>
              </a:ext>
            </a:extLst>
          </p:cNvPr>
          <p:cNvSpPr txBox="1">
            <a:spLocks/>
          </p:cNvSpPr>
          <p:nvPr/>
        </p:nvSpPr>
        <p:spPr>
          <a:xfrm>
            <a:off x="1160178" y="5731517"/>
            <a:ext cx="1800000" cy="360000"/>
          </a:xfrm>
          <a:prstGeom prst="rect">
            <a:avLst/>
          </a:prstGeom>
        </p:spPr>
        <p:txBody>
          <a:bodyPr/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v-SE" sz="2000" b="0" dirty="0" err="1">
                <a:solidFill>
                  <a:srgbClr val="C1996B"/>
                </a:solidFill>
                <a:latin typeface="Portrait Light" pitchFamily="50" charset="0"/>
              </a:rPr>
              <a:t>Depth</a:t>
            </a:r>
            <a:r>
              <a:rPr lang="sv-SE" sz="2000" b="0" dirty="0">
                <a:solidFill>
                  <a:srgbClr val="C1996B"/>
                </a:solidFill>
                <a:latin typeface="Portrait Light" pitchFamily="50" charset="0"/>
              </a:rPr>
              <a:t> </a:t>
            </a:r>
            <a:r>
              <a:rPr lang="sv-SE" sz="2000" b="0" dirty="0" err="1">
                <a:solidFill>
                  <a:srgbClr val="C1996B"/>
                </a:solidFill>
                <a:latin typeface="Portrait Light" pitchFamily="50" charset="0"/>
              </a:rPr>
              <a:t>of</a:t>
            </a:r>
            <a:r>
              <a:rPr lang="sv-SE" sz="2000" b="0" dirty="0">
                <a:solidFill>
                  <a:srgbClr val="C1996B"/>
                </a:solidFill>
                <a:latin typeface="Portrait Light" pitchFamily="50" charset="0"/>
              </a:rPr>
              <a:t> </a:t>
            </a:r>
            <a:r>
              <a:rPr lang="sv-SE" sz="2000" b="0" dirty="0" err="1">
                <a:solidFill>
                  <a:srgbClr val="C1996B"/>
                </a:solidFill>
                <a:latin typeface="Portrait Light" pitchFamily="50" charset="0"/>
              </a:rPr>
              <a:t>Study</a:t>
            </a:r>
            <a:endParaRPr lang="sv-SE" sz="2000" b="0" dirty="0">
              <a:solidFill>
                <a:srgbClr val="FF0000"/>
              </a:solidFill>
              <a:latin typeface="Portrait Light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3320334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97DF9BB0-D63C-498F-A440-C2EEA34730D7}"/>
              </a:ext>
            </a:extLst>
          </p:cNvPr>
          <p:cNvSpPr txBox="1">
            <a:spLocks/>
          </p:cNvSpPr>
          <p:nvPr/>
        </p:nvSpPr>
        <p:spPr>
          <a:xfrm>
            <a:off x="0" y="755471"/>
            <a:ext cx="12192000" cy="7200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14255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860" b="0" i="0" kern="1200" spc="-300" baseline="0">
                <a:solidFill>
                  <a:srgbClr val="BEDCE6"/>
                </a:solidFill>
                <a:latin typeface="Portrait Light" charset="0"/>
                <a:ea typeface="Portrait Light" charset="0"/>
                <a:cs typeface="Portrait Light" charset="0"/>
              </a:defRPr>
            </a:lvl1pPr>
          </a:lstStyle>
          <a:p>
            <a:pPr algn="ctr"/>
            <a:r>
              <a:rPr lang="en-US" sz="4000" spc="0" dirty="0">
                <a:solidFill>
                  <a:srgbClr val="C1996B"/>
                </a:solidFill>
                <a:latin typeface="Fino" panose="00000500000000000000" pitchFamily="50" charset="0"/>
              </a:rPr>
              <a:t>Project development</a:t>
            </a:r>
            <a:endParaRPr lang="en-US" sz="4000" spc="0" dirty="0">
              <a:latin typeface="Fino" panose="00000500000000000000" pitchFamily="50" charset="0"/>
            </a:endParaRPr>
          </a:p>
        </p:txBody>
      </p:sp>
      <p:pic>
        <p:nvPicPr>
          <p:cNvPr id="6" name="Picture 5" descr="A picture containing chain, metalware, accessory, necklet&#10;&#10;Description automatically generated">
            <a:extLst>
              <a:ext uri="{FF2B5EF4-FFF2-40B4-BE49-F238E27FC236}">
                <a16:creationId xmlns:a16="http://schemas.microsoft.com/office/drawing/2014/main" id="{ECFA4DA7-797B-4F8E-AB93-ADEC018DBA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729" b="3310"/>
          <a:stretch/>
        </p:blipFill>
        <p:spPr>
          <a:xfrm>
            <a:off x="1596000" y="2017132"/>
            <a:ext cx="9000000" cy="4643438"/>
          </a:xfrm>
          <a:prstGeom prst="rect">
            <a:avLst/>
          </a:prstGeom>
        </p:spPr>
      </p:pic>
      <p:sp>
        <p:nvSpPr>
          <p:cNvPr id="7" name="Rubrik 1">
            <a:extLst>
              <a:ext uri="{FF2B5EF4-FFF2-40B4-BE49-F238E27FC236}">
                <a16:creationId xmlns:a16="http://schemas.microsoft.com/office/drawing/2014/main" id="{17583DD7-69EF-424C-9917-F5ACCBF9B4B8}"/>
              </a:ext>
            </a:extLst>
          </p:cNvPr>
          <p:cNvSpPr txBox="1">
            <a:spLocks/>
          </p:cNvSpPr>
          <p:nvPr/>
        </p:nvSpPr>
        <p:spPr>
          <a:xfrm>
            <a:off x="3396000" y="1365426"/>
            <a:ext cx="5400000" cy="651706"/>
          </a:xfrm>
          <a:prstGeom prst="rect">
            <a:avLst/>
          </a:prstGeom>
        </p:spPr>
        <p:txBody>
          <a:bodyPr/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sv-SE" sz="3200" b="0" dirty="0" err="1">
                <a:solidFill>
                  <a:srgbClr val="F0E6DC"/>
                </a:solidFill>
                <a:latin typeface="Portrait Light" pitchFamily="50" charset="0"/>
                <a:cs typeface="Circular Std Bold" panose="020B0804020101010102" pitchFamily="34" charset="0"/>
              </a:rPr>
              <a:t>Circular</a:t>
            </a:r>
            <a:r>
              <a:rPr lang="sv-SE" sz="3200" b="0" dirty="0">
                <a:solidFill>
                  <a:srgbClr val="F0E6DC"/>
                </a:solidFill>
                <a:latin typeface="Portrait Light" pitchFamily="50" charset="0"/>
                <a:cs typeface="Circular Std Bold" panose="020B0804020101010102" pitchFamily="34" charset="0"/>
              </a:rPr>
              <a:t> Process</a:t>
            </a:r>
          </a:p>
        </p:txBody>
      </p:sp>
    </p:spTree>
    <p:extLst>
      <p:ext uri="{BB962C8B-B14F-4D97-AF65-F5344CB8AC3E}">
        <p14:creationId xmlns:p14="http://schemas.microsoft.com/office/powerpoint/2010/main" val="1953952377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92814385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EA7065BA-EDF3-4C4A-A9C9-452F08A329E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6001" y="405512"/>
            <a:ext cx="10079998" cy="6046975"/>
          </a:xfrm>
          <a:prstGeom prst="rect">
            <a:avLst/>
          </a:prstGeom>
        </p:spPr>
      </p:pic>
      <p:sp>
        <p:nvSpPr>
          <p:cNvPr id="12" name="Rubrik 1">
            <a:extLst>
              <a:ext uri="{FF2B5EF4-FFF2-40B4-BE49-F238E27FC236}">
                <a16:creationId xmlns:a16="http://schemas.microsoft.com/office/drawing/2014/main" id="{5AAFD0D3-CE55-4C09-A30B-A15B90891847}"/>
              </a:ext>
            </a:extLst>
          </p:cNvPr>
          <p:cNvSpPr txBox="1">
            <a:spLocks/>
          </p:cNvSpPr>
          <p:nvPr/>
        </p:nvSpPr>
        <p:spPr>
          <a:xfrm>
            <a:off x="10031464" y="3249000"/>
            <a:ext cx="1800000" cy="360000"/>
          </a:xfrm>
          <a:prstGeom prst="rect">
            <a:avLst/>
          </a:prstGeom>
        </p:spPr>
        <p:txBody>
          <a:bodyPr/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v-SE" sz="2000" b="0" dirty="0">
                <a:solidFill>
                  <a:srgbClr val="C1996B"/>
                </a:solidFill>
                <a:latin typeface="Portrait Light" pitchFamily="50" charset="0"/>
              </a:rPr>
              <a:t>Project Budget</a:t>
            </a:r>
            <a:endParaRPr lang="sv-SE" sz="2000" b="0" dirty="0">
              <a:solidFill>
                <a:srgbClr val="FF0000"/>
              </a:solidFill>
              <a:latin typeface="Portrait Light" pitchFamily="50" charset="0"/>
            </a:endParaRPr>
          </a:p>
        </p:txBody>
      </p:sp>
      <p:sp>
        <p:nvSpPr>
          <p:cNvPr id="13" name="Rubrik 1">
            <a:extLst>
              <a:ext uri="{FF2B5EF4-FFF2-40B4-BE49-F238E27FC236}">
                <a16:creationId xmlns:a16="http://schemas.microsoft.com/office/drawing/2014/main" id="{779D4D1B-4BE8-470C-9864-B162E87C9DD6}"/>
              </a:ext>
            </a:extLst>
          </p:cNvPr>
          <p:cNvSpPr txBox="1">
            <a:spLocks/>
          </p:cNvSpPr>
          <p:nvPr/>
        </p:nvSpPr>
        <p:spPr>
          <a:xfrm>
            <a:off x="1160178" y="766483"/>
            <a:ext cx="1800000" cy="360000"/>
          </a:xfrm>
          <a:prstGeom prst="rect">
            <a:avLst/>
          </a:prstGeom>
        </p:spPr>
        <p:txBody>
          <a:bodyPr/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v-SE" sz="2000" b="0" dirty="0">
                <a:solidFill>
                  <a:srgbClr val="C1996B"/>
                </a:solidFill>
                <a:latin typeface="Portrait Light" pitchFamily="50" charset="0"/>
              </a:rPr>
              <a:t>Output </a:t>
            </a:r>
            <a:r>
              <a:rPr lang="sv-SE" sz="2000" b="0" dirty="0" err="1">
                <a:solidFill>
                  <a:srgbClr val="C1996B"/>
                </a:solidFill>
                <a:latin typeface="Portrait Light" pitchFamily="50" charset="0"/>
              </a:rPr>
              <a:t>Quality</a:t>
            </a:r>
            <a:endParaRPr lang="sv-SE" sz="2000" b="0" dirty="0">
              <a:solidFill>
                <a:srgbClr val="FF0000"/>
              </a:solidFill>
              <a:latin typeface="Portrait Light" pitchFamily="50" charset="0"/>
            </a:endParaRPr>
          </a:p>
        </p:txBody>
      </p:sp>
      <p:sp>
        <p:nvSpPr>
          <p:cNvPr id="14" name="Rubrik 1">
            <a:extLst>
              <a:ext uri="{FF2B5EF4-FFF2-40B4-BE49-F238E27FC236}">
                <a16:creationId xmlns:a16="http://schemas.microsoft.com/office/drawing/2014/main" id="{3DF5A55B-6BE6-4E6A-AFCE-5BAB0B81A3F7}"/>
              </a:ext>
            </a:extLst>
          </p:cNvPr>
          <p:cNvSpPr txBox="1">
            <a:spLocks/>
          </p:cNvSpPr>
          <p:nvPr/>
        </p:nvSpPr>
        <p:spPr>
          <a:xfrm>
            <a:off x="1160178" y="5731517"/>
            <a:ext cx="1800000" cy="360000"/>
          </a:xfrm>
          <a:prstGeom prst="rect">
            <a:avLst/>
          </a:prstGeom>
        </p:spPr>
        <p:txBody>
          <a:bodyPr/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v-SE" sz="2000" b="0" dirty="0" err="1">
                <a:solidFill>
                  <a:srgbClr val="C1996B"/>
                </a:solidFill>
                <a:latin typeface="Portrait Light" pitchFamily="50" charset="0"/>
              </a:rPr>
              <a:t>Depth</a:t>
            </a:r>
            <a:r>
              <a:rPr lang="sv-SE" sz="2000" b="0" dirty="0">
                <a:solidFill>
                  <a:srgbClr val="C1996B"/>
                </a:solidFill>
                <a:latin typeface="Portrait Light" pitchFamily="50" charset="0"/>
              </a:rPr>
              <a:t> </a:t>
            </a:r>
            <a:r>
              <a:rPr lang="sv-SE" sz="2000" b="0" dirty="0" err="1">
                <a:solidFill>
                  <a:srgbClr val="C1996B"/>
                </a:solidFill>
                <a:latin typeface="Portrait Light" pitchFamily="50" charset="0"/>
              </a:rPr>
              <a:t>of</a:t>
            </a:r>
            <a:r>
              <a:rPr lang="sv-SE" sz="2000" b="0" dirty="0">
                <a:solidFill>
                  <a:srgbClr val="C1996B"/>
                </a:solidFill>
                <a:latin typeface="Portrait Light" pitchFamily="50" charset="0"/>
              </a:rPr>
              <a:t> </a:t>
            </a:r>
            <a:r>
              <a:rPr lang="sv-SE" sz="2000" b="0" dirty="0" err="1">
                <a:solidFill>
                  <a:srgbClr val="C1996B"/>
                </a:solidFill>
                <a:latin typeface="Portrait Light" pitchFamily="50" charset="0"/>
              </a:rPr>
              <a:t>Study</a:t>
            </a:r>
            <a:endParaRPr lang="sv-SE" sz="2000" b="0" dirty="0">
              <a:solidFill>
                <a:srgbClr val="FF0000"/>
              </a:solidFill>
              <a:latin typeface="Portrait Light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2183297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17BBE5A2-3832-4747-A579-2C8FBC809E8A}"/>
              </a:ext>
            </a:extLst>
          </p:cNvPr>
          <p:cNvSpPr txBox="1">
            <a:spLocks/>
          </p:cNvSpPr>
          <p:nvPr/>
        </p:nvSpPr>
        <p:spPr>
          <a:xfrm>
            <a:off x="0" y="755471"/>
            <a:ext cx="12192000" cy="7200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14255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860" b="0" i="0" kern="1200" spc="-300" baseline="0">
                <a:solidFill>
                  <a:srgbClr val="BEDCE6"/>
                </a:solidFill>
                <a:latin typeface="Portrait Light" charset="0"/>
                <a:ea typeface="Portrait Light" charset="0"/>
                <a:cs typeface="Portrait Light" charset="0"/>
              </a:defRPr>
            </a:lvl1pPr>
          </a:lstStyle>
          <a:p>
            <a:pPr algn="ctr"/>
            <a:r>
              <a:rPr lang="en-US" sz="4000" spc="0" dirty="0">
                <a:solidFill>
                  <a:srgbClr val="C1996B"/>
                </a:solidFill>
                <a:latin typeface="Fino" panose="00000500000000000000" pitchFamily="50" charset="0"/>
              </a:rPr>
              <a:t>AAD &amp; DAD</a:t>
            </a:r>
            <a:endParaRPr lang="en-US" sz="4000" spc="0" dirty="0">
              <a:latin typeface="Fino" panose="00000500000000000000" pitchFamily="50" charset="0"/>
            </a:endParaRPr>
          </a:p>
        </p:txBody>
      </p:sp>
      <p:sp>
        <p:nvSpPr>
          <p:cNvPr id="17" name="Rubrik 1">
            <a:extLst>
              <a:ext uri="{FF2B5EF4-FFF2-40B4-BE49-F238E27FC236}">
                <a16:creationId xmlns:a16="http://schemas.microsoft.com/office/drawing/2014/main" id="{23290BE7-1733-48DE-8AF4-9AA345FEE2F4}"/>
              </a:ext>
            </a:extLst>
          </p:cNvPr>
          <p:cNvSpPr txBox="1">
            <a:spLocks/>
          </p:cNvSpPr>
          <p:nvPr/>
        </p:nvSpPr>
        <p:spPr>
          <a:xfrm>
            <a:off x="601737" y="1714030"/>
            <a:ext cx="5400000" cy="651706"/>
          </a:xfrm>
          <a:prstGeom prst="rect">
            <a:avLst/>
          </a:prstGeom>
        </p:spPr>
        <p:txBody>
          <a:bodyPr/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v-SE" b="0" dirty="0">
                <a:solidFill>
                  <a:srgbClr val="C1996B"/>
                </a:solidFill>
                <a:latin typeface="Portrait Light" pitchFamily="50" charset="0"/>
              </a:rPr>
              <a:t>PROCESS AUTOMATION</a:t>
            </a:r>
            <a:endParaRPr lang="sv-SE" b="0" dirty="0">
              <a:solidFill>
                <a:srgbClr val="FF0000"/>
              </a:solidFill>
              <a:latin typeface="Portrait Light" pitchFamily="50" charset="0"/>
            </a:endParaRPr>
          </a:p>
        </p:txBody>
      </p:sp>
      <p:sp>
        <p:nvSpPr>
          <p:cNvPr id="19" name="Rubrik 1">
            <a:extLst>
              <a:ext uri="{FF2B5EF4-FFF2-40B4-BE49-F238E27FC236}">
                <a16:creationId xmlns:a16="http://schemas.microsoft.com/office/drawing/2014/main" id="{4EF607E2-DB03-4D17-A7AA-7329563B29D2}"/>
              </a:ext>
            </a:extLst>
          </p:cNvPr>
          <p:cNvSpPr txBox="1">
            <a:spLocks/>
          </p:cNvSpPr>
          <p:nvPr/>
        </p:nvSpPr>
        <p:spPr>
          <a:xfrm>
            <a:off x="6190263" y="1714030"/>
            <a:ext cx="5400000" cy="651706"/>
          </a:xfrm>
          <a:prstGeom prst="rect">
            <a:avLst/>
          </a:prstGeom>
        </p:spPr>
        <p:txBody>
          <a:bodyPr/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v-SE" b="0" dirty="0">
                <a:solidFill>
                  <a:srgbClr val="C1996B"/>
                </a:solidFill>
                <a:latin typeface="Portrait Light" pitchFamily="50" charset="0"/>
              </a:rPr>
              <a:t>ANALYTIC SYSTEM</a:t>
            </a:r>
            <a:endParaRPr lang="sv-SE" b="0" dirty="0">
              <a:solidFill>
                <a:srgbClr val="FF0000"/>
              </a:solidFill>
              <a:latin typeface="Portrait Light" pitchFamily="50" charset="0"/>
            </a:endParaRPr>
          </a:p>
        </p:txBody>
      </p:sp>
      <p:sp>
        <p:nvSpPr>
          <p:cNvPr id="20" name="textruta 7">
            <a:extLst>
              <a:ext uri="{FF2B5EF4-FFF2-40B4-BE49-F238E27FC236}">
                <a16:creationId xmlns:a16="http://schemas.microsoft.com/office/drawing/2014/main" id="{72FB42C2-2723-412B-A4D6-713BC093FF49}"/>
              </a:ext>
            </a:extLst>
          </p:cNvPr>
          <p:cNvSpPr txBox="1"/>
          <p:nvPr/>
        </p:nvSpPr>
        <p:spPr>
          <a:xfrm>
            <a:off x="6190263" y="2245821"/>
            <a:ext cx="5400000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sv-SE" sz="2000" dirty="0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 </a:t>
            </a:r>
            <a:r>
              <a:rPr lang="sv-SE" sz="2000" dirty="0" err="1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Aided</a:t>
            </a:r>
            <a:r>
              <a:rPr lang="sv-SE" sz="2000" dirty="0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Approach</a:t>
            </a:r>
          </a:p>
        </p:txBody>
      </p:sp>
      <p:pic>
        <p:nvPicPr>
          <p:cNvPr id="23" name="Picture 22" descr="A picture containing LEGO, toy, indoor&#10;&#10;Description automatically generated">
            <a:extLst>
              <a:ext uri="{FF2B5EF4-FFF2-40B4-BE49-F238E27FC236}">
                <a16:creationId xmlns:a16="http://schemas.microsoft.com/office/drawing/2014/main" id="{133E9A45-0483-4F39-B03C-245624A227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00" r="3773"/>
          <a:stretch/>
        </p:blipFill>
        <p:spPr>
          <a:xfrm>
            <a:off x="6190263" y="3017441"/>
            <a:ext cx="5760000" cy="3405255"/>
          </a:xfrm>
          <a:prstGeom prst="rect">
            <a:avLst/>
          </a:prstGeom>
        </p:spPr>
      </p:pic>
      <p:pic>
        <p:nvPicPr>
          <p:cNvPr id="24" name="Picture 23" descr="Diagram, engineering drawing&#10;&#10;Description automatically generated">
            <a:extLst>
              <a:ext uri="{FF2B5EF4-FFF2-40B4-BE49-F238E27FC236}">
                <a16:creationId xmlns:a16="http://schemas.microsoft.com/office/drawing/2014/main" id="{0E06EC3E-A351-4379-8D94-D3BCB18D7C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738" y="3017442"/>
            <a:ext cx="5760000" cy="3405255"/>
          </a:xfrm>
          <a:prstGeom prst="rect">
            <a:avLst/>
          </a:prstGeom>
        </p:spPr>
      </p:pic>
      <p:sp>
        <p:nvSpPr>
          <p:cNvPr id="9" name="textruta 7">
            <a:extLst>
              <a:ext uri="{FF2B5EF4-FFF2-40B4-BE49-F238E27FC236}">
                <a16:creationId xmlns:a16="http://schemas.microsoft.com/office/drawing/2014/main" id="{35393498-0C00-446B-B14B-0C79EE3823D3}"/>
              </a:ext>
            </a:extLst>
          </p:cNvPr>
          <p:cNvSpPr txBox="1"/>
          <p:nvPr/>
        </p:nvSpPr>
        <p:spPr>
          <a:xfrm>
            <a:off x="601738" y="2245821"/>
            <a:ext cx="5400000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sv-SE" sz="2000" dirty="0" err="1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Drafting</a:t>
            </a:r>
            <a:r>
              <a:rPr lang="sv-SE" sz="2000" dirty="0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&amp; Design Tools</a:t>
            </a:r>
          </a:p>
        </p:txBody>
      </p:sp>
    </p:spTree>
    <p:extLst>
      <p:ext uri="{BB962C8B-B14F-4D97-AF65-F5344CB8AC3E}">
        <p14:creationId xmlns:p14="http://schemas.microsoft.com/office/powerpoint/2010/main" val="2131628088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837B7-A897-48B8-A3CD-B559B1EA415C}"/>
              </a:ext>
            </a:extLst>
          </p:cNvPr>
          <p:cNvSpPr txBox="1">
            <a:spLocks/>
          </p:cNvSpPr>
          <p:nvPr/>
        </p:nvSpPr>
        <p:spPr>
          <a:xfrm>
            <a:off x="0" y="755471"/>
            <a:ext cx="12192000" cy="7200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14255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860" b="0" i="0" kern="1200" spc="-300" baseline="0">
                <a:solidFill>
                  <a:srgbClr val="BEDCE6"/>
                </a:solidFill>
                <a:latin typeface="Portrait Light" charset="0"/>
                <a:ea typeface="Portrait Light" charset="0"/>
                <a:cs typeface="Portrait Light" charset="0"/>
              </a:defRPr>
            </a:lvl1pPr>
          </a:lstStyle>
          <a:p>
            <a:pPr algn="ctr"/>
            <a:r>
              <a:rPr lang="en-US" sz="4000" spc="0" dirty="0">
                <a:solidFill>
                  <a:srgbClr val="C1996B"/>
                </a:solidFill>
                <a:latin typeface="Fino" panose="00000500000000000000" pitchFamily="50" charset="0"/>
              </a:rPr>
              <a:t>AAD &amp; DAD</a:t>
            </a:r>
            <a:endParaRPr lang="en-US" sz="4000" spc="0" dirty="0">
              <a:latin typeface="Fino" panose="00000500000000000000" pitchFamily="50" charset="0"/>
            </a:endParaRPr>
          </a:p>
        </p:txBody>
      </p:sp>
      <p:sp>
        <p:nvSpPr>
          <p:cNvPr id="3" name="Rubrik 1">
            <a:extLst>
              <a:ext uri="{FF2B5EF4-FFF2-40B4-BE49-F238E27FC236}">
                <a16:creationId xmlns:a16="http://schemas.microsoft.com/office/drawing/2014/main" id="{2E191677-59C7-4B52-85F7-76B867D305DB}"/>
              </a:ext>
            </a:extLst>
          </p:cNvPr>
          <p:cNvSpPr txBox="1">
            <a:spLocks/>
          </p:cNvSpPr>
          <p:nvPr/>
        </p:nvSpPr>
        <p:spPr>
          <a:xfrm>
            <a:off x="601737" y="1714030"/>
            <a:ext cx="5400000" cy="651706"/>
          </a:xfrm>
          <a:prstGeom prst="rect">
            <a:avLst/>
          </a:prstGeom>
        </p:spPr>
        <p:txBody>
          <a:bodyPr/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v-SE" b="0" dirty="0">
                <a:solidFill>
                  <a:srgbClr val="C1996B"/>
                </a:solidFill>
                <a:latin typeface="Portrait Light" pitchFamily="50" charset="0"/>
              </a:rPr>
              <a:t>PROCESS AUTOMATION</a:t>
            </a:r>
            <a:endParaRPr lang="sv-SE" b="0" dirty="0">
              <a:solidFill>
                <a:srgbClr val="FF0000"/>
              </a:solidFill>
              <a:latin typeface="Portrait Light" pitchFamily="50" charset="0"/>
            </a:endParaRPr>
          </a:p>
        </p:txBody>
      </p:sp>
      <p:sp>
        <p:nvSpPr>
          <p:cNvPr id="4" name="Rubrik 1">
            <a:extLst>
              <a:ext uri="{FF2B5EF4-FFF2-40B4-BE49-F238E27FC236}">
                <a16:creationId xmlns:a16="http://schemas.microsoft.com/office/drawing/2014/main" id="{72F7A9A8-63AF-4B57-859B-798ABC49157A}"/>
              </a:ext>
            </a:extLst>
          </p:cNvPr>
          <p:cNvSpPr txBox="1">
            <a:spLocks/>
          </p:cNvSpPr>
          <p:nvPr/>
        </p:nvSpPr>
        <p:spPr>
          <a:xfrm>
            <a:off x="6190263" y="1714030"/>
            <a:ext cx="5400000" cy="651706"/>
          </a:xfrm>
          <a:prstGeom prst="rect">
            <a:avLst/>
          </a:prstGeom>
        </p:spPr>
        <p:txBody>
          <a:bodyPr/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v-SE" b="0" dirty="0">
                <a:solidFill>
                  <a:srgbClr val="C1996B"/>
                </a:solidFill>
                <a:latin typeface="Portrait Light" pitchFamily="50" charset="0"/>
              </a:rPr>
              <a:t>ANALYTIC SYSTEM</a:t>
            </a:r>
            <a:endParaRPr lang="sv-SE" b="0" dirty="0">
              <a:solidFill>
                <a:srgbClr val="FF0000"/>
              </a:solidFill>
              <a:latin typeface="Portrait Light" pitchFamily="50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FE6BA56-39E6-449C-91AF-1F57E0EF6793}"/>
              </a:ext>
            </a:extLst>
          </p:cNvPr>
          <p:cNvSpPr/>
          <p:nvPr/>
        </p:nvSpPr>
        <p:spPr>
          <a:xfrm>
            <a:off x="6190262" y="3017442"/>
            <a:ext cx="5760000" cy="3405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5EE8203-1534-4BDA-974F-83147576C1A3}"/>
              </a:ext>
            </a:extLst>
          </p:cNvPr>
          <p:cNvSpPr/>
          <p:nvPr/>
        </p:nvSpPr>
        <p:spPr>
          <a:xfrm>
            <a:off x="241738" y="3017442"/>
            <a:ext cx="5760000" cy="3405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ruta 7">
            <a:extLst>
              <a:ext uri="{FF2B5EF4-FFF2-40B4-BE49-F238E27FC236}">
                <a16:creationId xmlns:a16="http://schemas.microsoft.com/office/drawing/2014/main" id="{D5F775C3-BBA2-49BE-B426-5B62A3C90301}"/>
              </a:ext>
            </a:extLst>
          </p:cNvPr>
          <p:cNvSpPr txBox="1"/>
          <p:nvPr/>
        </p:nvSpPr>
        <p:spPr>
          <a:xfrm>
            <a:off x="601738" y="2245821"/>
            <a:ext cx="5400000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sv-SE" sz="2000" dirty="0" err="1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Drafting</a:t>
            </a:r>
            <a:r>
              <a:rPr lang="sv-SE" sz="2000" dirty="0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&amp; Design Tools</a:t>
            </a:r>
          </a:p>
        </p:txBody>
      </p:sp>
      <p:sp>
        <p:nvSpPr>
          <p:cNvPr id="10" name="textruta 7">
            <a:extLst>
              <a:ext uri="{FF2B5EF4-FFF2-40B4-BE49-F238E27FC236}">
                <a16:creationId xmlns:a16="http://schemas.microsoft.com/office/drawing/2014/main" id="{170DD251-BD2B-4004-A9C3-6DF9DC4F364F}"/>
              </a:ext>
            </a:extLst>
          </p:cNvPr>
          <p:cNvSpPr txBox="1"/>
          <p:nvPr/>
        </p:nvSpPr>
        <p:spPr>
          <a:xfrm>
            <a:off x="6190263" y="2245821"/>
            <a:ext cx="5400000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sv-SE" sz="2000" dirty="0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 </a:t>
            </a:r>
            <a:r>
              <a:rPr lang="sv-SE" sz="2000" dirty="0" err="1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Aided</a:t>
            </a:r>
            <a:r>
              <a:rPr lang="sv-SE" sz="2000" dirty="0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Approach</a:t>
            </a:r>
          </a:p>
        </p:txBody>
      </p:sp>
    </p:spTree>
    <p:extLst>
      <p:ext uri="{BB962C8B-B14F-4D97-AF65-F5344CB8AC3E}">
        <p14:creationId xmlns:p14="http://schemas.microsoft.com/office/powerpoint/2010/main" val="3958217805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17BBE5A2-3832-4747-A579-2C8FBC809E8A}"/>
              </a:ext>
            </a:extLst>
          </p:cNvPr>
          <p:cNvSpPr txBox="1">
            <a:spLocks/>
          </p:cNvSpPr>
          <p:nvPr/>
        </p:nvSpPr>
        <p:spPr>
          <a:xfrm>
            <a:off x="0" y="755471"/>
            <a:ext cx="12192000" cy="7200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14255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860" b="0" i="0" kern="1200" spc="-300" baseline="0">
                <a:solidFill>
                  <a:srgbClr val="BEDCE6"/>
                </a:solidFill>
                <a:latin typeface="Portrait Light" charset="0"/>
                <a:ea typeface="Portrait Light" charset="0"/>
                <a:cs typeface="Portrait Light" charset="0"/>
              </a:defRPr>
            </a:lvl1pPr>
          </a:lstStyle>
          <a:p>
            <a:pPr algn="ctr"/>
            <a:r>
              <a:rPr lang="en-US" sz="4000" spc="0" dirty="0">
                <a:solidFill>
                  <a:srgbClr val="C1996B"/>
                </a:solidFill>
                <a:latin typeface="Fino" panose="00000500000000000000" pitchFamily="50" charset="0"/>
              </a:rPr>
              <a:t>AAD &amp; DAD</a:t>
            </a:r>
            <a:endParaRPr lang="en-US" sz="4000" spc="0" dirty="0">
              <a:latin typeface="Fino" panose="00000500000000000000" pitchFamily="50" charset="0"/>
            </a:endParaRPr>
          </a:p>
        </p:txBody>
      </p:sp>
      <p:sp>
        <p:nvSpPr>
          <p:cNvPr id="17" name="Rubrik 1">
            <a:extLst>
              <a:ext uri="{FF2B5EF4-FFF2-40B4-BE49-F238E27FC236}">
                <a16:creationId xmlns:a16="http://schemas.microsoft.com/office/drawing/2014/main" id="{23290BE7-1733-48DE-8AF4-9AA345FEE2F4}"/>
              </a:ext>
            </a:extLst>
          </p:cNvPr>
          <p:cNvSpPr txBox="1">
            <a:spLocks/>
          </p:cNvSpPr>
          <p:nvPr/>
        </p:nvSpPr>
        <p:spPr>
          <a:xfrm>
            <a:off x="601737" y="1714030"/>
            <a:ext cx="5400000" cy="651706"/>
          </a:xfrm>
          <a:prstGeom prst="rect">
            <a:avLst/>
          </a:prstGeom>
        </p:spPr>
        <p:txBody>
          <a:bodyPr/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v-SE" b="0" dirty="0">
                <a:solidFill>
                  <a:srgbClr val="C1996B"/>
                </a:solidFill>
                <a:latin typeface="Portrait Light" pitchFamily="50" charset="0"/>
              </a:rPr>
              <a:t>PROCESS AUTOMATION</a:t>
            </a:r>
            <a:endParaRPr lang="sv-SE" b="0" dirty="0">
              <a:solidFill>
                <a:srgbClr val="FF0000"/>
              </a:solidFill>
              <a:latin typeface="Portrait Light" pitchFamily="50" charset="0"/>
            </a:endParaRPr>
          </a:p>
        </p:txBody>
      </p:sp>
      <p:sp>
        <p:nvSpPr>
          <p:cNvPr id="18" name="textruta 7">
            <a:extLst>
              <a:ext uri="{FF2B5EF4-FFF2-40B4-BE49-F238E27FC236}">
                <a16:creationId xmlns:a16="http://schemas.microsoft.com/office/drawing/2014/main" id="{84678861-2128-4B69-97D3-FD8904FDB9F9}"/>
              </a:ext>
            </a:extLst>
          </p:cNvPr>
          <p:cNvSpPr txBox="1"/>
          <p:nvPr/>
        </p:nvSpPr>
        <p:spPr>
          <a:xfrm>
            <a:off x="601738" y="2245821"/>
            <a:ext cx="5400000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sv-SE" sz="2000" dirty="0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= </a:t>
            </a:r>
            <a:r>
              <a:rPr lang="sv-SE" sz="2000" dirty="0" err="1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Higher</a:t>
            </a:r>
            <a:r>
              <a:rPr lang="sv-SE" sz="2000" dirty="0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sv-SE" sz="2000" dirty="0" err="1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Margin</a:t>
            </a:r>
            <a:r>
              <a:rPr lang="sv-SE" sz="2000" dirty="0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+ </a:t>
            </a:r>
            <a:r>
              <a:rPr lang="sv-SE" sz="2000" dirty="0" err="1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Operational</a:t>
            </a:r>
            <a:r>
              <a:rPr lang="sv-SE" sz="2000" dirty="0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sv-SE" sz="2000" dirty="0" err="1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Scaling</a:t>
            </a:r>
            <a:endParaRPr lang="sv-SE" sz="2000" dirty="0">
              <a:solidFill>
                <a:srgbClr val="E7D6B9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19" name="Rubrik 1">
            <a:extLst>
              <a:ext uri="{FF2B5EF4-FFF2-40B4-BE49-F238E27FC236}">
                <a16:creationId xmlns:a16="http://schemas.microsoft.com/office/drawing/2014/main" id="{4EF607E2-DB03-4D17-A7AA-7329563B29D2}"/>
              </a:ext>
            </a:extLst>
          </p:cNvPr>
          <p:cNvSpPr txBox="1">
            <a:spLocks/>
          </p:cNvSpPr>
          <p:nvPr/>
        </p:nvSpPr>
        <p:spPr>
          <a:xfrm>
            <a:off x="6190263" y="1714030"/>
            <a:ext cx="5400000" cy="651706"/>
          </a:xfrm>
          <a:prstGeom prst="rect">
            <a:avLst/>
          </a:prstGeom>
        </p:spPr>
        <p:txBody>
          <a:bodyPr/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v-SE" b="0" dirty="0">
                <a:solidFill>
                  <a:srgbClr val="C1996B"/>
                </a:solidFill>
                <a:latin typeface="Portrait Light" pitchFamily="50" charset="0"/>
              </a:rPr>
              <a:t>ANALYTIC SYSTEM</a:t>
            </a:r>
            <a:endParaRPr lang="sv-SE" b="0" dirty="0">
              <a:solidFill>
                <a:srgbClr val="FF0000"/>
              </a:solidFill>
              <a:latin typeface="Portrait Light" pitchFamily="50" charset="0"/>
            </a:endParaRPr>
          </a:p>
        </p:txBody>
      </p:sp>
      <p:sp>
        <p:nvSpPr>
          <p:cNvPr id="20" name="textruta 7">
            <a:extLst>
              <a:ext uri="{FF2B5EF4-FFF2-40B4-BE49-F238E27FC236}">
                <a16:creationId xmlns:a16="http://schemas.microsoft.com/office/drawing/2014/main" id="{72FB42C2-2723-412B-A4D6-713BC093FF49}"/>
              </a:ext>
            </a:extLst>
          </p:cNvPr>
          <p:cNvSpPr txBox="1"/>
          <p:nvPr/>
        </p:nvSpPr>
        <p:spPr>
          <a:xfrm>
            <a:off x="6190263" y="2245821"/>
            <a:ext cx="5400000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sv-SE" sz="2000" dirty="0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= </a:t>
            </a:r>
            <a:r>
              <a:rPr lang="sv-SE" sz="2000" dirty="0" err="1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More</a:t>
            </a:r>
            <a:r>
              <a:rPr lang="sv-SE" sz="2000" dirty="0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sv-SE" sz="2000" dirty="0" err="1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Accurate</a:t>
            </a:r>
            <a:r>
              <a:rPr lang="sv-SE" sz="2000" dirty="0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+ </a:t>
            </a:r>
            <a:r>
              <a:rPr lang="sv-SE" sz="2000" dirty="0" err="1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Higher</a:t>
            </a:r>
            <a:r>
              <a:rPr lang="sv-SE" sz="2000" dirty="0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sv-SE" sz="2000" dirty="0" err="1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Quality</a:t>
            </a:r>
            <a:endParaRPr lang="sv-SE" sz="2000" dirty="0">
              <a:solidFill>
                <a:srgbClr val="E7D6B9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2BE3A69-0684-4F8E-BC0A-7B0E7768B3EF}"/>
              </a:ext>
            </a:extLst>
          </p:cNvPr>
          <p:cNvSpPr/>
          <p:nvPr/>
        </p:nvSpPr>
        <p:spPr>
          <a:xfrm>
            <a:off x="6190262" y="3017442"/>
            <a:ext cx="5760000" cy="3405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01840B6-B250-4224-BFA0-C77A18BB558F}"/>
              </a:ext>
            </a:extLst>
          </p:cNvPr>
          <p:cNvSpPr/>
          <p:nvPr/>
        </p:nvSpPr>
        <p:spPr>
          <a:xfrm>
            <a:off x="241738" y="3017442"/>
            <a:ext cx="5760000" cy="3405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4" name="Picture 1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10AC909-9D99-45ED-9503-F629F69D21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737" y="3355242"/>
            <a:ext cx="5760000" cy="2730000"/>
          </a:xfrm>
          <a:prstGeom prst="rect">
            <a:avLst/>
          </a:prstGeom>
        </p:spPr>
      </p:pic>
      <p:pic>
        <p:nvPicPr>
          <p:cNvPr id="15" name="Picture 14" descr="Background pattern&#10;&#10;Description automatically generated with low confidence">
            <a:extLst>
              <a:ext uri="{FF2B5EF4-FFF2-40B4-BE49-F238E27FC236}">
                <a16:creationId xmlns:a16="http://schemas.microsoft.com/office/drawing/2014/main" id="{AA1F2976-2AE9-41B8-AA0F-0118E3621E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0262" y="3052242"/>
            <a:ext cx="5760000" cy="333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619517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17BBE5A2-3832-4747-A579-2C8FBC809E8A}"/>
              </a:ext>
            </a:extLst>
          </p:cNvPr>
          <p:cNvSpPr txBox="1">
            <a:spLocks/>
          </p:cNvSpPr>
          <p:nvPr/>
        </p:nvSpPr>
        <p:spPr>
          <a:xfrm>
            <a:off x="0" y="755471"/>
            <a:ext cx="12192000" cy="7200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14255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860" b="0" i="0" kern="1200" spc="-300" baseline="0">
                <a:solidFill>
                  <a:srgbClr val="BEDCE6"/>
                </a:solidFill>
                <a:latin typeface="Portrait Light" charset="0"/>
                <a:ea typeface="Portrait Light" charset="0"/>
                <a:cs typeface="Portrait Light" charset="0"/>
              </a:defRPr>
            </a:lvl1pPr>
          </a:lstStyle>
          <a:p>
            <a:pPr algn="ctr"/>
            <a:r>
              <a:rPr lang="en-US" sz="4000" spc="0" dirty="0">
                <a:solidFill>
                  <a:srgbClr val="C1996B"/>
                </a:solidFill>
                <a:latin typeface="Fino" panose="00000500000000000000" pitchFamily="50" charset="0"/>
              </a:rPr>
              <a:t>AAD &amp; DAD</a:t>
            </a:r>
            <a:endParaRPr lang="en-US" sz="4000" spc="0" dirty="0">
              <a:latin typeface="Fino" panose="00000500000000000000" pitchFamily="50" charset="0"/>
            </a:endParaRPr>
          </a:p>
        </p:txBody>
      </p:sp>
      <p:sp>
        <p:nvSpPr>
          <p:cNvPr id="17" name="Rubrik 1">
            <a:extLst>
              <a:ext uri="{FF2B5EF4-FFF2-40B4-BE49-F238E27FC236}">
                <a16:creationId xmlns:a16="http://schemas.microsoft.com/office/drawing/2014/main" id="{23290BE7-1733-48DE-8AF4-9AA345FEE2F4}"/>
              </a:ext>
            </a:extLst>
          </p:cNvPr>
          <p:cNvSpPr txBox="1">
            <a:spLocks/>
          </p:cNvSpPr>
          <p:nvPr/>
        </p:nvSpPr>
        <p:spPr>
          <a:xfrm>
            <a:off x="601737" y="1714030"/>
            <a:ext cx="5400000" cy="651706"/>
          </a:xfrm>
          <a:prstGeom prst="rect">
            <a:avLst/>
          </a:prstGeom>
        </p:spPr>
        <p:txBody>
          <a:bodyPr/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v-SE" b="0" dirty="0">
                <a:solidFill>
                  <a:srgbClr val="C1996B"/>
                </a:solidFill>
                <a:latin typeface="Portrait Light" pitchFamily="50" charset="0"/>
              </a:rPr>
              <a:t>PROCESS AUTOMATION</a:t>
            </a:r>
            <a:endParaRPr lang="sv-SE" b="0" dirty="0">
              <a:solidFill>
                <a:srgbClr val="FF0000"/>
              </a:solidFill>
              <a:latin typeface="Portrait Light" pitchFamily="50" charset="0"/>
            </a:endParaRPr>
          </a:p>
        </p:txBody>
      </p:sp>
      <p:sp>
        <p:nvSpPr>
          <p:cNvPr id="18" name="textruta 7">
            <a:extLst>
              <a:ext uri="{FF2B5EF4-FFF2-40B4-BE49-F238E27FC236}">
                <a16:creationId xmlns:a16="http://schemas.microsoft.com/office/drawing/2014/main" id="{84678861-2128-4B69-97D3-FD8904FDB9F9}"/>
              </a:ext>
            </a:extLst>
          </p:cNvPr>
          <p:cNvSpPr txBox="1"/>
          <p:nvPr/>
        </p:nvSpPr>
        <p:spPr>
          <a:xfrm>
            <a:off x="601738" y="2245821"/>
            <a:ext cx="5400000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sv-SE" sz="2000" dirty="0" err="1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Recyclable</a:t>
            </a:r>
            <a:r>
              <a:rPr lang="sv-SE" sz="2000" dirty="0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≠ Repetitive</a:t>
            </a:r>
          </a:p>
        </p:txBody>
      </p:sp>
      <p:sp>
        <p:nvSpPr>
          <p:cNvPr id="19" name="Rubrik 1">
            <a:extLst>
              <a:ext uri="{FF2B5EF4-FFF2-40B4-BE49-F238E27FC236}">
                <a16:creationId xmlns:a16="http://schemas.microsoft.com/office/drawing/2014/main" id="{4EF607E2-DB03-4D17-A7AA-7329563B29D2}"/>
              </a:ext>
            </a:extLst>
          </p:cNvPr>
          <p:cNvSpPr txBox="1">
            <a:spLocks/>
          </p:cNvSpPr>
          <p:nvPr/>
        </p:nvSpPr>
        <p:spPr>
          <a:xfrm>
            <a:off x="6190263" y="1714030"/>
            <a:ext cx="5400000" cy="651706"/>
          </a:xfrm>
          <a:prstGeom prst="rect">
            <a:avLst/>
          </a:prstGeom>
        </p:spPr>
        <p:txBody>
          <a:bodyPr/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v-SE" b="0" dirty="0">
                <a:solidFill>
                  <a:srgbClr val="C1996B"/>
                </a:solidFill>
                <a:latin typeface="Portrait Light" pitchFamily="50" charset="0"/>
              </a:rPr>
              <a:t>ANALYTIC SYSTEM</a:t>
            </a:r>
            <a:endParaRPr lang="sv-SE" b="0" dirty="0">
              <a:solidFill>
                <a:srgbClr val="FF0000"/>
              </a:solidFill>
              <a:latin typeface="Portrait Light" pitchFamily="50" charset="0"/>
            </a:endParaRPr>
          </a:p>
        </p:txBody>
      </p:sp>
      <p:sp>
        <p:nvSpPr>
          <p:cNvPr id="20" name="textruta 7">
            <a:extLst>
              <a:ext uri="{FF2B5EF4-FFF2-40B4-BE49-F238E27FC236}">
                <a16:creationId xmlns:a16="http://schemas.microsoft.com/office/drawing/2014/main" id="{72FB42C2-2723-412B-A4D6-713BC093FF49}"/>
              </a:ext>
            </a:extLst>
          </p:cNvPr>
          <p:cNvSpPr txBox="1"/>
          <p:nvPr/>
        </p:nvSpPr>
        <p:spPr>
          <a:xfrm>
            <a:off x="6190263" y="2245821"/>
            <a:ext cx="5400000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sv-SE" sz="2000" dirty="0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Adaptive ≠ </a:t>
            </a:r>
            <a:r>
              <a:rPr lang="sv-SE" sz="2000" dirty="0" err="1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Predictive</a:t>
            </a:r>
            <a:endParaRPr lang="sv-SE" sz="2000" dirty="0">
              <a:solidFill>
                <a:srgbClr val="E7D6B9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2BE3A69-0684-4F8E-BC0A-7B0E7768B3EF}"/>
              </a:ext>
            </a:extLst>
          </p:cNvPr>
          <p:cNvSpPr/>
          <p:nvPr/>
        </p:nvSpPr>
        <p:spPr>
          <a:xfrm>
            <a:off x="6190262" y="3017442"/>
            <a:ext cx="5760000" cy="3405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01840B6-B250-4224-BFA0-C77A18BB558F}"/>
              </a:ext>
            </a:extLst>
          </p:cNvPr>
          <p:cNvSpPr/>
          <p:nvPr/>
        </p:nvSpPr>
        <p:spPr>
          <a:xfrm>
            <a:off x="241738" y="3017442"/>
            <a:ext cx="5760000" cy="3405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E74A6D08-A85A-456D-82D4-7932AE3CA9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859" y="3283623"/>
            <a:ext cx="2873238" cy="2873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>
            <a:extLst>
              <a:ext uri="{FF2B5EF4-FFF2-40B4-BE49-F238E27FC236}">
                <a16:creationId xmlns:a16="http://schemas.microsoft.com/office/drawing/2014/main" id="{32D62F64-E129-4A52-AB90-4B5B2A01CE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3217" y="3017442"/>
            <a:ext cx="1877041" cy="17034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6">
            <a:extLst>
              <a:ext uri="{FF2B5EF4-FFF2-40B4-BE49-F238E27FC236}">
                <a16:creationId xmlns:a16="http://schemas.microsoft.com/office/drawing/2014/main" id="{3AA6B557-3EB9-42FE-B358-D73A170EEC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283"/>
          <a:stretch/>
        </p:blipFill>
        <p:spPr bwMode="auto">
          <a:xfrm>
            <a:off x="3713217" y="4720242"/>
            <a:ext cx="1877040" cy="170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3B611D5D-84FF-4F77-B906-A3907EE2901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1312" r="21313"/>
          <a:stretch/>
        </p:blipFill>
        <p:spPr>
          <a:xfrm>
            <a:off x="6190262" y="3429000"/>
            <a:ext cx="2880000" cy="2589356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9C332CBE-BFDB-46B5-B6F3-894303EBD70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7605" r="21727"/>
          <a:stretch/>
        </p:blipFill>
        <p:spPr>
          <a:xfrm>
            <a:off x="9070262" y="3429000"/>
            <a:ext cx="2880000" cy="2589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731903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AA58276-5CCA-4735-9C73-4354790F52D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483499"/>
            <a:ext cx="5760000" cy="324621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AC8F529-C043-4C9C-B702-0CA86130294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32002" y="483499"/>
            <a:ext cx="5760000" cy="3246216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7020C004-A3E8-44AC-8B98-E18FB163B851}"/>
              </a:ext>
            </a:extLst>
          </p:cNvPr>
          <p:cNvSpPr txBox="1">
            <a:spLocks/>
          </p:cNvSpPr>
          <p:nvPr/>
        </p:nvSpPr>
        <p:spPr>
          <a:xfrm>
            <a:off x="0" y="755471"/>
            <a:ext cx="12192000" cy="7200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14255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860" b="0" i="0" kern="1200" spc="-300" baseline="0">
                <a:solidFill>
                  <a:srgbClr val="BEDCE6"/>
                </a:solidFill>
                <a:latin typeface="Portrait Light" charset="0"/>
                <a:ea typeface="Portrait Light" charset="0"/>
                <a:cs typeface="Portrait Light" charset="0"/>
              </a:defRPr>
            </a:lvl1pPr>
          </a:lstStyle>
          <a:p>
            <a:pPr algn="ctr"/>
            <a:r>
              <a:rPr lang="en-US" sz="4000" spc="0" dirty="0">
                <a:solidFill>
                  <a:srgbClr val="3C3C3C"/>
                </a:solidFill>
                <a:latin typeface="Fino" panose="00000500000000000000" pitchFamily="50" charset="0"/>
              </a:rPr>
              <a:t>AAD &amp; DAD</a:t>
            </a:r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317EB979-02C9-429A-85D2-3319F08F66AD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95" t="60111" r="56723" b="2666"/>
          <a:stretch/>
        </p:blipFill>
        <p:spPr>
          <a:xfrm>
            <a:off x="241738" y="3729715"/>
            <a:ext cx="2880000" cy="2392611"/>
          </a:xfrm>
          <a:prstGeom prst="rect">
            <a:avLst/>
          </a:prstGeom>
        </p:spPr>
      </p:pic>
      <p:pic>
        <p:nvPicPr>
          <p:cNvPr id="17" name="Picture 16" descr="Diagram&#10;&#10;Description automatically generated">
            <a:extLst>
              <a:ext uri="{FF2B5EF4-FFF2-40B4-BE49-F238E27FC236}">
                <a16:creationId xmlns:a16="http://schemas.microsoft.com/office/drawing/2014/main" id="{B0619BB3-AB5C-4215-A4AE-3C48997104D4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95" t="24215" r="56723" b="38563"/>
          <a:stretch/>
        </p:blipFill>
        <p:spPr>
          <a:xfrm>
            <a:off x="3121738" y="3729715"/>
            <a:ext cx="2880000" cy="2392611"/>
          </a:xfrm>
          <a:prstGeom prst="rect">
            <a:avLst/>
          </a:prstGeom>
        </p:spPr>
      </p:pic>
      <p:pic>
        <p:nvPicPr>
          <p:cNvPr id="18" name="Picture 17" descr="Diagram&#10;&#10;Description automatically generated">
            <a:extLst>
              <a:ext uri="{FF2B5EF4-FFF2-40B4-BE49-F238E27FC236}">
                <a16:creationId xmlns:a16="http://schemas.microsoft.com/office/drawing/2014/main" id="{4DF38415-43A6-4DED-8A05-A3735C5D1D3D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539" t="23347" r="7779" b="39429"/>
          <a:stretch/>
        </p:blipFill>
        <p:spPr>
          <a:xfrm>
            <a:off x="6190262" y="3729715"/>
            <a:ext cx="2880000" cy="2392611"/>
          </a:xfrm>
          <a:prstGeom prst="rect">
            <a:avLst/>
          </a:prstGeom>
        </p:spPr>
      </p:pic>
      <p:pic>
        <p:nvPicPr>
          <p:cNvPr id="19" name="Picture 18" descr="Diagram&#10;&#10;Description automatically generated">
            <a:extLst>
              <a:ext uri="{FF2B5EF4-FFF2-40B4-BE49-F238E27FC236}">
                <a16:creationId xmlns:a16="http://schemas.microsoft.com/office/drawing/2014/main" id="{A153D29F-33AD-4661-8318-70031FA963C8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539" t="59357" r="7779" b="3420"/>
          <a:stretch/>
        </p:blipFill>
        <p:spPr>
          <a:xfrm>
            <a:off x="9070262" y="3729715"/>
            <a:ext cx="2880000" cy="2392611"/>
          </a:xfrm>
          <a:prstGeom prst="rect">
            <a:avLst/>
          </a:prstGeom>
        </p:spPr>
      </p:pic>
      <p:sp>
        <p:nvSpPr>
          <p:cNvPr id="20" name="Rubrik 1">
            <a:extLst>
              <a:ext uri="{FF2B5EF4-FFF2-40B4-BE49-F238E27FC236}">
                <a16:creationId xmlns:a16="http://schemas.microsoft.com/office/drawing/2014/main" id="{2823193B-FF6C-437C-8458-8F6B1EC02479}"/>
              </a:ext>
            </a:extLst>
          </p:cNvPr>
          <p:cNvSpPr txBox="1">
            <a:spLocks/>
          </p:cNvSpPr>
          <p:nvPr/>
        </p:nvSpPr>
        <p:spPr>
          <a:xfrm>
            <a:off x="3396000" y="1475471"/>
            <a:ext cx="5400000" cy="651706"/>
          </a:xfrm>
          <a:prstGeom prst="rect">
            <a:avLst/>
          </a:prstGeom>
        </p:spPr>
        <p:txBody>
          <a:bodyPr/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v-SE" b="0" dirty="0">
                <a:solidFill>
                  <a:srgbClr val="3C3C3C"/>
                </a:solidFill>
                <a:latin typeface="Portrait Light" pitchFamily="50" charset="0"/>
              </a:rPr>
              <a:t>Not  for A-Z</a:t>
            </a:r>
          </a:p>
        </p:txBody>
      </p:sp>
    </p:spTree>
    <p:extLst>
      <p:ext uri="{BB962C8B-B14F-4D97-AF65-F5344CB8AC3E}">
        <p14:creationId xmlns:p14="http://schemas.microsoft.com/office/powerpoint/2010/main" val="4231837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260DB74B-04A8-4377-9E69-BC496635EFAA}"/>
              </a:ext>
            </a:extLst>
          </p:cNvPr>
          <p:cNvSpPr txBox="1">
            <a:spLocks/>
          </p:cNvSpPr>
          <p:nvPr/>
        </p:nvSpPr>
        <p:spPr>
          <a:xfrm>
            <a:off x="1175657" y="1691279"/>
            <a:ext cx="12768036" cy="93580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14255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860" b="0" i="0" kern="1200" spc="-300" baseline="0">
                <a:solidFill>
                  <a:srgbClr val="BEDCE6"/>
                </a:solidFill>
                <a:latin typeface="Portrait Light" charset="0"/>
                <a:ea typeface="Portrait Light" charset="0"/>
                <a:cs typeface="Portrait Light" charset="0"/>
              </a:defRPr>
            </a:lvl1pPr>
          </a:lstStyle>
          <a:p>
            <a:pPr algn="ctr"/>
            <a:endParaRPr lang="en-US" sz="6000" spc="0" dirty="0">
              <a:solidFill>
                <a:srgbClr val="C1996B"/>
              </a:solidFill>
            </a:endParaRPr>
          </a:p>
        </p:txBody>
      </p:sp>
      <p:pic>
        <p:nvPicPr>
          <p:cNvPr id="11" name="Picture 3">
            <a:extLst>
              <a:ext uri="{FF2B5EF4-FFF2-40B4-BE49-F238E27FC236}">
                <a16:creationId xmlns:a16="http://schemas.microsoft.com/office/drawing/2014/main" id="{0F323ADC-63E2-4B18-A975-BF62049B697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1461" y="2577606"/>
            <a:ext cx="5180694" cy="7641215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B95732D6-1572-488A-BFD3-F28C2FCBB122}"/>
              </a:ext>
            </a:extLst>
          </p:cNvPr>
          <p:cNvSpPr txBox="1">
            <a:spLocks/>
          </p:cNvSpPr>
          <p:nvPr/>
        </p:nvSpPr>
        <p:spPr>
          <a:xfrm>
            <a:off x="7896000" y="1989000"/>
            <a:ext cx="3600000" cy="28800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14255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860" b="0" i="0" kern="1200" spc="-300" baseline="0">
                <a:solidFill>
                  <a:srgbClr val="BEDCE6"/>
                </a:solidFill>
                <a:latin typeface="Portrait Light" charset="0"/>
                <a:ea typeface="Portrait Light" charset="0"/>
                <a:cs typeface="Portrait Light" charset="0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3000" spc="0" dirty="0">
                <a:solidFill>
                  <a:srgbClr val="F0E6DC"/>
                </a:solidFill>
              </a:rPr>
              <a:t>– </a:t>
            </a:r>
            <a:r>
              <a:rPr lang="en-US" sz="2500" spc="0" dirty="0">
                <a:solidFill>
                  <a:srgbClr val="F0E6DC"/>
                </a:solidFill>
              </a:rPr>
              <a:t>Drawing Board</a:t>
            </a:r>
          </a:p>
          <a:p>
            <a:pPr>
              <a:lnSpc>
                <a:spcPct val="150000"/>
              </a:lnSpc>
            </a:pPr>
            <a:r>
              <a:rPr lang="en-US" sz="3000" spc="0" dirty="0">
                <a:solidFill>
                  <a:srgbClr val="F0E6DC"/>
                </a:solidFill>
              </a:rPr>
              <a:t>– </a:t>
            </a:r>
            <a:r>
              <a:rPr lang="en-US" sz="2500" spc="0" dirty="0">
                <a:solidFill>
                  <a:srgbClr val="F0E6DC"/>
                </a:solidFill>
              </a:rPr>
              <a:t>Computer aided Design</a:t>
            </a:r>
          </a:p>
          <a:p>
            <a:pPr>
              <a:lnSpc>
                <a:spcPct val="150000"/>
              </a:lnSpc>
            </a:pPr>
            <a:r>
              <a:rPr lang="en-US" sz="3000" spc="0" dirty="0">
                <a:solidFill>
                  <a:srgbClr val="F0E6DC"/>
                </a:solidFill>
              </a:rPr>
              <a:t>– </a:t>
            </a:r>
            <a:r>
              <a:rPr lang="en-US" sz="2500" spc="0" dirty="0">
                <a:solidFill>
                  <a:srgbClr val="F0E6DC"/>
                </a:solidFill>
              </a:rPr>
              <a:t>Data aided Design</a:t>
            </a:r>
          </a:p>
          <a:p>
            <a:pPr>
              <a:lnSpc>
                <a:spcPct val="150000"/>
              </a:lnSpc>
            </a:pPr>
            <a:r>
              <a:rPr lang="en-US" sz="3000" spc="0" dirty="0">
                <a:solidFill>
                  <a:srgbClr val="F0E6DC"/>
                </a:solidFill>
              </a:rPr>
              <a:t>– </a:t>
            </a:r>
            <a:r>
              <a:rPr lang="en-US" sz="2500" spc="0" dirty="0">
                <a:solidFill>
                  <a:srgbClr val="F0E6DC"/>
                </a:solidFill>
              </a:rPr>
              <a:t>Algorithm led Design.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38D745F8-EAA5-49E6-8C18-6FA92C491BD8}"/>
              </a:ext>
            </a:extLst>
          </p:cNvPr>
          <p:cNvSpPr txBox="1">
            <a:spLocks/>
          </p:cNvSpPr>
          <p:nvPr/>
        </p:nvSpPr>
        <p:spPr>
          <a:xfrm>
            <a:off x="0" y="755471"/>
            <a:ext cx="12192000" cy="93580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14255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860" b="0" i="0" kern="1200" spc="-300" baseline="0">
                <a:solidFill>
                  <a:srgbClr val="BEDCE6"/>
                </a:solidFill>
                <a:latin typeface="Portrait Light" charset="0"/>
                <a:ea typeface="Portrait Light" charset="0"/>
                <a:cs typeface="Portrait Light" charset="0"/>
              </a:defRPr>
            </a:lvl1pPr>
          </a:lstStyle>
          <a:p>
            <a:pPr algn="ctr"/>
            <a:r>
              <a:rPr lang="en-US" sz="4000" spc="0" dirty="0">
                <a:solidFill>
                  <a:srgbClr val="C1996B"/>
                </a:solidFill>
                <a:latin typeface="Fino" panose="00000500000000000000" pitchFamily="50" charset="0"/>
              </a:rPr>
              <a:t>The EVOLUTION OF AN ARCHITECT</a:t>
            </a:r>
            <a:endParaRPr lang="en-US" sz="4000" spc="0" dirty="0">
              <a:latin typeface="Fino" panose="00000500000000000000" pitchFamily="50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8BB0BC13-A344-4AED-A6FC-8BB134D89FA3}"/>
              </a:ext>
            </a:extLst>
          </p:cNvPr>
          <p:cNvSpPr txBox="1">
            <a:spLocks/>
          </p:cNvSpPr>
          <p:nvPr/>
        </p:nvSpPr>
        <p:spPr>
          <a:xfrm>
            <a:off x="6096000" y="1989000"/>
            <a:ext cx="1800000" cy="28800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14255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860" b="0" i="0" kern="1200" spc="-300" baseline="0">
                <a:solidFill>
                  <a:srgbClr val="BEDCE6"/>
                </a:solidFill>
                <a:latin typeface="Portrait Light" charset="0"/>
                <a:ea typeface="Portrait Light" charset="0"/>
                <a:cs typeface="Portrait Light" charset="0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3000" spc="0" dirty="0">
                <a:solidFill>
                  <a:srgbClr val="F0E6DC"/>
                </a:solidFill>
              </a:rPr>
              <a:t>Analog</a:t>
            </a:r>
            <a:endParaRPr lang="en-US" sz="2500" spc="0" dirty="0">
              <a:solidFill>
                <a:srgbClr val="F0E6DC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3000" spc="0" dirty="0">
                <a:solidFill>
                  <a:srgbClr val="F0E6DC"/>
                </a:solidFill>
              </a:rPr>
              <a:t>CAD</a:t>
            </a:r>
            <a:endParaRPr lang="en-US" sz="2500" spc="0" dirty="0">
              <a:solidFill>
                <a:srgbClr val="F0E6DC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3000" spc="0" dirty="0">
                <a:solidFill>
                  <a:srgbClr val="F0E6DC"/>
                </a:solidFill>
              </a:rPr>
              <a:t>DAD</a:t>
            </a:r>
            <a:endParaRPr lang="en-US" sz="2500" spc="0" dirty="0">
              <a:solidFill>
                <a:srgbClr val="F0E6DC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3000" spc="0" dirty="0">
                <a:solidFill>
                  <a:srgbClr val="F0E6DC"/>
                </a:solidFill>
              </a:rPr>
              <a:t>Generative </a:t>
            </a:r>
            <a:endParaRPr lang="en-US" sz="2500" spc="0" dirty="0">
              <a:solidFill>
                <a:srgbClr val="F0E6D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0159120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A02E084F-9565-4FED-8D3B-BE1637CE0E74}"/>
              </a:ext>
            </a:extLst>
          </p:cNvPr>
          <p:cNvSpPr/>
          <p:nvPr/>
        </p:nvSpPr>
        <p:spPr>
          <a:xfrm>
            <a:off x="1321738" y="1343662"/>
            <a:ext cx="3600000" cy="20477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020C004-A3E8-44AC-8B98-E18FB163B851}"/>
              </a:ext>
            </a:extLst>
          </p:cNvPr>
          <p:cNvSpPr txBox="1">
            <a:spLocks/>
          </p:cNvSpPr>
          <p:nvPr/>
        </p:nvSpPr>
        <p:spPr>
          <a:xfrm>
            <a:off x="0" y="755471"/>
            <a:ext cx="12192000" cy="7200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14255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860" b="0" i="0" kern="1200" spc="-300" baseline="0">
                <a:solidFill>
                  <a:srgbClr val="BEDCE6"/>
                </a:solidFill>
                <a:latin typeface="Portrait Light" charset="0"/>
                <a:ea typeface="Portrait Light" charset="0"/>
                <a:cs typeface="Portrait Light" charset="0"/>
              </a:defRPr>
            </a:lvl1pPr>
          </a:lstStyle>
          <a:p>
            <a:pPr algn="ctr"/>
            <a:r>
              <a:rPr lang="en-US" sz="4000" spc="0" dirty="0">
                <a:solidFill>
                  <a:srgbClr val="3C3C3C"/>
                </a:solidFill>
                <a:latin typeface="Fino" panose="00000500000000000000" pitchFamily="50" charset="0"/>
              </a:rPr>
              <a:t>1 approach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1E3FA0B-E6F2-4E6E-9FD6-1492F6F9B8FC}"/>
              </a:ext>
            </a:extLst>
          </p:cNvPr>
          <p:cNvSpPr/>
          <p:nvPr/>
        </p:nvSpPr>
        <p:spPr>
          <a:xfrm>
            <a:off x="241738" y="3391390"/>
            <a:ext cx="5760000" cy="30316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3" name="Picture 12" descr="Diagram, engineering drawing&#10;&#10;Description automatically generated">
            <a:extLst>
              <a:ext uri="{FF2B5EF4-FFF2-40B4-BE49-F238E27FC236}">
                <a16:creationId xmlns:a16="http://schemas.microsoft.com/office/drawing/2014/main" id="{1C15FF83-FF56-4933-8E6D-E5B647167D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69" t="10960" r="3748" b="28050"/>
          <a:stretch/>
        </p:blipFill>
        <p:spPr>
          <a:xfrm>
            <a:off x="241738" y="3577621"/>
            <a:ext cx="5760000" cy="265919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718805A-E790-4CCF-967E-A43859383A9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824" t="4555" r="17824" b="12362"/>
          <a:stretch/>
        </p:blipFill>
        <p:spPr>
          <a:xfrm>
            <a:off x="1988766" y="1343662"/>
            <a:ext cx="2265944" cy="2047728"/>
          </a:xfrm>
          <a:prstGeom prst="rect">
            <a:avLst/>
          </a:prstGeom>
        </p:spPr>
      </p:pic>
      <p:sp>
        <p:nvSpPr>
          <p:cNvPr id="20" name="Rubrik 1">
            <a:extLst>
              <a:ext uri="{FF2B5EF4-FFF2-40B4-BE49-F238E27FC236}">
                <a16:creationId xmlns:a16="http://schemas.microsoft.com/office/drawing/2014/main" id="{F93D3C0A-2173-4B2B-B9D3-D3A4AA0FB8C4}"/>
              </a:ext>
            </a:extLst>
          </p:cNvPr>
          <p:cNvSpPr txBox="1">
            <a:spLocks/>
          </p:cNvSpPr>
          <p:nvPr/>
        </p:nvSpPr>
        <p:spPr>
          <a:xfrm>
            <a:off x="3396000" y="1475471"/>
            <a:ext cx="5400000" cy="651706"/>
          </a:xfrm>
          <a:prstGeom prst="rect">
            <a:avLst/>
          </a:prstGeom>
        </p:spPr>
        <p:txBody>
          <a:bodyPr/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v-SE" b="0" dirty="0">
                <a:solidFill>
                  <a:srgbClr val="3C3C3C"/>
                </a:solidFill>
                <a:latin typeface="Portrait Light" pitchFamily="50" charset="0"/>
              </a:rPr>
              <a:t>100 </a:t>
            </a:r>
            <a:r>
              <a:rPr lang="sv-SE" b="0" dirty="0" err="1">
                <a:solidFill>
                  <a:srgbClr val="3C3C3C"/>
                </a:solidFill>
                <a:latin typeface="Portrait Light" pitchFamily="50" charset="0"/>
              </a:rPr>
              <a:t>Sketches</a:t>
            </a:r>
            <a:endParaRPr lang="sv-SE" b="0" dirty="0">
              <a:solidFill>
                <a:srgbClr val="3C3C3C"/>
              </a:solidFill>
              <a:latin typeface="Portrait Light" pitchFamily="50" charset="0"/>
            </a:endParaRPr>
          </a:p>
        </p:txBody>
      </p:sp>
      <p:pic>
        <p:nvPicPr>
          <p:cNvPr id="22" name="Picture 21" descr="Diagram&#10;&#10;Description automatically generated with low confidence">
            <a:extLst>
              <a:ext uri="{FF2B5EF4-FFF2-40B4-BE49-F238E27FC236}">
                <a16:creationId xmlns:a16="http://schemas.microsoft.com/office/drawing/2014/main" id="{BDC24060-11AB-40AC-B20E-0947DAF046E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5552"/>
          <a:stretch/>
        </p:blipFill>
        <p:spPr>
          <a:xfrm>
            <a:off x="6190262" y="3391390"/>
            <a:ext cx="5760000" cy="3031652"/>
          </a:xfrm>
          <a:prstGeom prst="rect">
            <a:avLst/>
          </a:prstGeom>
        </p:spPr>
      </p:pic>
      <p:pic>
        <p:nvPicPr>
          <p:cNvPr id="24" name="Picture 23" descr="Diagram&#10;&#10;Description automatically generated">
            <a:extLst>
              <a:ext uri="{FF2B5EF4-FFF2-40B4-BE49-F238E27FC236}">
                <a16:creationId xmlns:a16="http://schemas.microsoft.com/office/drawing/2014/main" id="{3DFDF166-835D-4A49-A257-A267A3A8651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30" t="17882" r="2889" b="6595"/>
          <a:stretch/>
        </p:blipFill>
        <p:spPr>
          <a:xfrm>
            <a:off x="7270262" y="1343662"/>
            <a:ext cx="3600000" cy="2047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126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7CA62-1CDF-4BEB-BA99-61B7E944E414}"/>
              </a:ext>
            </a:extLst>
          </p:cNvPr>
          <p:cNvSpPr txBox="1">
            <a:spLocks/>
          </p:cNvSpPr>
          <p:nvPr/>
        </p:nvSpPr>
        <p:spPr>
          <a:xfrm>
            <a:off x="0" y="755471"/>
            <a:ext cx="12192000" cy="7200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14255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860" b="0" i="0" kern="1200" spc="-300" baseline="0">
                <a:solidFill>
                  <a:srgbClr val="BEDCE6"/>
                </a:solidFill>
                <a:latin typeface="Portrait Light" charset="0"/>
                <a:ea typeface="Portrait Light" charset="0"/>
                <a:cs typeface="Portrait Light" charset="0"/>
              </a:defRPr>
            </a:lvl1pPr>
          </a:lstStyle>
          <a:p>
            <a:pPr algn="ctr"/>
            <a:r>
              <a:rPr lang="en-US" sz="4000" spc="0" dirty="0">
                <a:solidFill>
                  <a:srgbClr val="C1996B"/>
                </a:solidFill>
                <a:latin typeface="Fino" panose="00000500000000000000" pitchFamily="50" charset="0"/>
              </a:rPr>
              <a:t>AAD &amp; DAD</a:t>
            </a:r>
            <a:endParaRPr lang="en-US" sz="4000" spc="0" dirty="0">
              <a:latin typeface="Fino" panose="00000500000000000000" pitchFamily="50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7B13BDF-42F6-4BD7-9D5E-5792A04DF176}"/>
              </a:ext>
            </a:extLst>
          </p:cNvPr>
          <p:cNvSpPr/>
          <p:nvPr/>
        </p:nvSpPr>
        <p:spPr>
          <a:xfrm>
            <a:off x="241738" y="3017442"/>
            <a:ext cx="11708524" cy="3405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ubrik 1">
            <a:extLst>
              <a:ext uri="{FF2B5EF4-FFF2-40B4-BE49-F238E27FC236}">
                <a16:creationId xmlns:a16="http://schemas.microsoft.com/office/drawing/2014/main" id="{6F6B7311-B210-464D-8298-1125E20769CE}"/>
              </a:ext>
            </a:extLst>
          </p:cNvPr>
          <p:cNvSpPr txBox="1">
            <a:spLocks/>
          </p:cNvSpPr>
          <p:nvPr/>
        </p:nvSpPr>
        <p:spPr>
          <a:xfrm>
            <a:off x="601737" y="1714030"/>
            <a:ext cx="5400000" cy="651706"/>
          </a:xfrm>
          <a:prstGeom prst="rect">
            <a:avLst/>
          </a:prstGeom>
        </p:spPr>
        <p:txBody>
          <a:bodyPr/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v-SE" b="0" dirty="0">
                <a:solidFill>
                  <a:srgbClr val="C1996B"/>
                </a:solidFill>
                <a:latin typeface="Portrait Light" pitchFamily="50" charset="0"/>
              </a:rPr>
              <a:t>COMPLEX SCRIPTS</a:t>
            </a:r>
            <a:endParaRPr lang="sv-SE" b="0" dirty="0">
              <a:solidFill>
                <a:srgbClr val="FF0000"/>
              </a:solidFill>
              <a:latin typeface="Portrait Light" pitchFamily="50" charset="0"/>
            </a:endParaRPr>
          </a:p>
        </p:txBody>
      </p:sp>
      <p:sp>
        <p:nvSpPr>
          <p:cNvPr id="6" name="textruta 7">
            <a:extLst>
              <a:ext uri="{FF2B5EF4-FFF2-40B4-BE49-F238E27FC236}">
                <a16:creationId xmlns:a16="http://schemas.microsoft.com/office/drawing/2014/main" id="{77C4C9E2-88DF-48A0-A9B8-9BA3212603FB}"/>
              </a:ext>
            </a:extLst>
          </p:cNvPr>
          <p:cNvSpPr txBox="1"/>
          <p:nvPr/>
        </p:nvSpPr>
        <p:spPr>
          <a:xfrm>
            <a:off x="601738" y="2245821"/>
            <a:ext cx="5400000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sv-SE" sz="2000" dirty="0" err="1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Grasshopper</a:t>
            </a:r>
            <a:r>
              <a:rPr lang="sv-SE" sz="2000" dirty="0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+ </a:t>
            </a:r>
            <a:r>
              <a:rPr lang="sv-SE" sz="2000" dirty="0" err="1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Rhino</a:t>
            </a:r>
            <a:endParaRPr lang="sv-SE" sz="2000" dirty="0">
              <a:solidFill>
                <a:srgbClr val="E7D6B9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7" name="Rubrik 1">
            <a:extLst>
              <a:ext uri="{FF2B5EF4-FFF2-40B4-BE49-F238E27FC236}">
                <a16:creationId xmlns:a16="http://schemas.microsoft.com/office/drawing/2014/main" id="{F2827F59-A04F-41BA-A76B-468CCAB4DAB4}"/>
              </a:ext>
            </a:extLst>
          </p:cNvPr>
          <p:cNvSpPr txBox="1">
            <a:spLocks/>
          </p:cNvSpPr>
          <p:nvPr/>
        </p:nvSpPr>
        <p:spPr>
          <a:xfrm>
            <a:off x="6190263" y="1714030"/>
            <a:ext cx="5400000" cy="651706"/>
          </a:xfrm>
          <a:prstGeom prst="rect">
            <a:avLst/>
          </a:prstGeom>
        </p:spPr>
        <p:txBody>
          <a:bodyPr/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v-SE" b="0" dirty="0">
                <a:solidFill>
                  <a:srgbClr val="C1996B"/>
                </a:solidFill>
                <a:latin typeface="Portrait Light" pitchFamily="50" charset="0"/>
              </a:rPr>
              <a:t>USER FRIENDLY TOOLS</a:t>
            </a:r>
            <a:endParaRPr lang="sv-SE" b="0" dirty="0">
              <a:solidFill>
                <a:srgbClr val="FF0000"/>
              </a:solidFill>
              <a:latin typeface="Portrait Light" pitchFamily="50" charset="0"/>
            </a:endParaRPr>
          </a:p>
        </p:txBody>
      </p:sp>
      <p:sp>
        <p:nvSpPr>
          <p:cNvPr id="8" name="textruta 7">
            <a:extLst>
              <a:ext uri="{FF2B5EF4-FFF2-40B4-BE49-F238E27FC236}">
                <a16:creationId xmlns:a16="http://schemas.microsoft.com/office/drawing/2014/main" id="{6956BC15-BEA6-45F5-A8B0-79E383EBBAC9}"/>
              </a:ext>
            </a:extLst>
          </p:cNvPr>
          <p:cNvSpPr txBox="1"/>
          <p:nvPr/>
        </p:nvSpPr>
        <p:spPr>
          <a:xfrm>
            <a:off x="6190263" y="2245821"/>
            <a:ext cx="5400000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sv-SE" sz="2000" dirty="0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Basic </a:t>
            </a:r>
            <a:r>
              <a:rPr lang="sv-SE" sz="2000" dirty="0" err="1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Knowledge</a:t>
            </a:r>
            <a:r>
              <a:rPr lang="sv-SE" sz="2000" dirty="0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sv-SE" sz="2000" dirty="0" err="1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of</a:t>
            </a:r>
            <a:r>
              <a:rPr lang="sv-SE" sz="2000" dirty="0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sv-SE" sz="2000" dirty="0" err="1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Rhino</a:t>
            </a:r>
            <a:endParaRPr lang="sv-SE" sz="2000" dirty="0">
              <a:solidFill>
                <a:srgbClr val="E7D6B9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pic>
        <p:nvPicPr>
          <p:cNvPr id="10" name="Picture 9" descr="A picture containing toy, LEGO, indoor, colorful&#10;&#10;Description automatically generated">
            <a:extLst>
              <a:ext uri="{FF2B5EF4-FFF2-40B4-BE49-F238E27FC236}">
                <a16:creationId xmlns:a16="http://schemas.microsoft.com/office/drawing/2014/main" id="{F005D8F4-A35D-4D28-A423-1C64EF8AF9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0129" y="4623042"/>
            <a:ext cx="2700000" cy="1800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027BF57-C504-42D7-BC20-E8B5AD53B55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949473" y="3274174"/>
            <a:ext cx="2545887" cy="1376198"/>
          </a:xfrm>
          <a:prstGeom prst="rect">
            <a:avLst/>
          </a:prstGeom>
        </p:spPr>
      </p:pic>
      <p:sp>
        <p:nvSpPr>
          <p:cNvPr id="12" name="textruta 9">
            <a:extLst>
              <a:ext uri="{FF2B5EF4-FFF2-40B4-BE49-F238E27FC236}">
                <a16:creationId xmlns:a16="http://schemas.microsoft.com/office/drawing/2014/main" id="{4F26DF62-B3EA-407F-81E9-9A934943E070}"/>
              </a:ext>
            </a:extLst>
          </p:cNvPr>
          <p:cNvSpPr txBox="1"/>
          <p:nvPr/>
        </p:nvSpPr>
        <p:spPr>
          <a:xfrm>
            <a:off x="3761630" y="3697590"/>
            <a:ext cx="1599106" cy="5858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7" dirty="0">
                <a:solidFill>
                  <a:srgbClr val="3C3C3C"/>
                </a:solidFill>
                <a:latin typeface="Portrait Light" pitchFamily="50" charset="0"/>
              </a:rPr>
              <a:t>Run</a:t>
            </a:r>
            <a:endParaRPr lang="sv-SE" sz="3207" dirty="0">
              <a:solidFill>
                <a:srgbClr val="3C3C3C"/>
              </a:solidFill>
              <a:latin typeface="Portrait Light" pitchFamily="50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7ECFA06-89D9-4978-A24E-99F21C434D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25779" y="4500253"/>
            <a:ext cx="1732477" cy="1800000"/>
          </a:xfrm>
          <a:prstGeom prst="rect">
            <a:avLst/>
          </a:prstGeom>
        </p:spPr>
      </p:pic>
      <p:pic>
        <p:nvPicPr>
          <p:cNvPr id="14" name="Picture 1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B61976A-DDDF-4545-989E-63210EE6471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43554" y="3193760"/>
            <a:ext cx="1989628" cy="1376198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FCCC4F5D-DE3F-4F8F-A36F-B34A95303066}"/>
              </a:ext>
            </a:extLst>
          </p:cNvPr>
          <p:cNvSpPr/>
          <p:nvPr/>
        </p:nvSpPr>
        <p:spPr>
          <a:xfrm>
            <a:off x="1090693" y="4090181"/>
            <a:ext cx="461826" cy="461826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3848" b="1" dirty="0">
                <a:latin typeface="Rod" panose="02030509050101010101" pitchFamily="49" charset="-79"/>
                <a:cs typeface="Rod" panose="02030509050101010101" pitchFamily="49" charset="-79"/>
              </a:rPr>
              <a:t>1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7A372338-408A-4AC2-AF84-9574DF632E31}"/>
              </a:ext>
            </a:extLst>
          </p:cNvPr>
          <p:cNvSpPr/>
          <p:nvPr/>
        </p:nvSpPr>
        <p:spPr>
          <a:xfrm>
            <a:off x="2788055" y="5318449"/>
            <a:ext cx="461826" cy="461826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3848" b="1" dirty="0">
                <a:latin typeface="Rod" panose="02030509050101010101" pitchFamily="49" charset="-79"/>
                <a:cs typeface="Rod" panose="02030509050101010101" pitchFamily="49" charset="-79"/>
              </a:rPr>
              <a:t>2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9E262706-4FDB-4D9B-B43B-02DBE5074F7A}"/>
              </a:ext>
            </a:extLst>
          </p:cNvPr>
          <p:cNvSpPr/>
          <p:nvPr/>
        </p:nvSpPr>
        <p:spPr>
          <a:xfrm>
            <a:off x="6868119" y="4765370"/>
            <a:ext cx="461826" cy="461826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3848" b="1" dirty="0">
                <a:latin typeface="Rod" panose="02030509050101010101" pitchFamily="49" charset="-79"/>
                <a:cs typeface="Rod" panose="02030509050101010101" pitchFamily="49" charset="-79"/>
              </a:rPr>
              <a:t>4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AE878B9-9185-4FBB-A732-3777DA096E4F}"/>
              </a:ext>
            </a:extLst>
          </p:cNvPr>
          <p:cNvSpPr/>
          <p:nvPr/>
        </p:nvSpPr>
        <p:spPr>
          <a:xfrm>
            <a:off x="4648758" y="3239657"/>
            <a:ext cx="461826" cy="461826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3848" b="1" dirty="0">
                <a:latin typeface="Rod" panose="02030509050101010101" pitchFamily="49" charset="-79"/>
                <a:cs typeface="Rod" panose="02030509050101010101" pitchFamily="49" charset="-79"/>
              </a:rPr>
              <a:t>3</a:t>
            </a:r>
          </a:p>
        </p:txBody>
      </p:sp>
      <p:sp>
        <p:nvSpPr>
          <p:cNvPr id="19" name="textruta 9">
            <a:extLst>
              <a:ext uri="{FF2B5EF4-FFF2-40B4-BE49-F238E27FC236}">
                <a16:creationId xmlns:a16="http://schemas.microsoft.com/office/drawing/2014/main" id="{BB9E8F6B-806D-445B-B3A7-E7981191E45F}"/>
              </a:ext>
            </a:extLst>
          </p:cNvPr>
          <p:cNvSpPr txBox="1"/>
          <p:nvPr/>
        </p:nvSpPr>
        <p:spPr>
          <a:xfrm>
            <a:off x="737621" y="4580078"/>
            <a:ext cx="1599106" cy="5858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7" dirty="0">
                <a:solidFill>
                  <a:srgbClr val="3C3C3C"/>
                </a:solidFill>
                <a:latin typeface="Portrait Light" pitchFamily="50" charset="0"/>
              </a:rPr>
              <a:t>Import</a:t>
            </a:r>
            <a:endParaRPr lang="sv-SE" sz="3207" dirty="0">
              <a:solidFill>
                <a:srgbClr val="3C3C3C"/>
              </a:solidFill>
              <a:latin typeface="Portrait Light" pitchFamily="50" charset="0"/>
            </a:endParaRPr>
          </a:p>
        </p:txBody>
      </p:sp>
      <p:sp>
        <p:nvSpPr>
          <p:cNvPr id="20" name="textruta 9">
            <a:extLst>
              <a:ext uri="{FF2B5EF4-FFF2-40B4-BE49-F238E27FC236}">
                <a16:creationId xmlns:a16="http://schemas.microsoft.com/office/drawing/2014/main" id="{87FAA953-5E9C-45F8-9066-372D60D777C1}"/>
              </a:ext>
            </a:extLst>
          </p:cNvPr>
          <p:cNvSpPr txBox="1"/>
          <p:nvPr/>
        </p:nvSpPr>
        <p:spPr>
          <a:xfrm>
            <a:off x="2021871" y="5759469"/>
            <a:ext cx="1599106" cy="5858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7" dirty="0">
                <a:solidFill>
                  <a:srgbClr val="3C3C3C"/>
                </a:solidFill>
                <a:latin typeface="Portrait Light" pitchFamily="50" charset="0"/>
              </a:rPr>
              <a:t>Choose</a:t>
            </a:r>
            <a:endParaRPr lang="sv-SE" sz="3207" dirty="0">
              <a:solidFill>
                <a:srgbClr val="3C3C3C"/>
              </a:solidFill>
              <a:latin typeface="Portrait Light" pitchFamily="50" charset="0"/>
            </a:endParaRPr>
          </a:p>
        </p:txBody>
      </p:sp>
      <p:sp>
        <p:nvSpPr>
          <p:cNvPr id="21" name="textruta 9">
            <a:extLst>
              <a:ext uri="{FF2B5EF4-FFF2-40B4-BE49-F238E27FC236}">
                <a16:creationId xmlns:a16="http://schemas.microsoft.com/office/drawing/2014/main" id="{50B9B1D1-66C9-4100-A72E-7D0B9C562B6E}"/>
              </a:ext>
            </a:extLst>
          </p:cNvPr>
          <p:cNvSpPr txBox="1"/>
          <p:nvPr/>
        </p:nvSpPr>
        <p:spPr>
          <a:xfrm>
            <a:off x="6299480" y="5302078"/>
            <a:ext cx="1599106" cy="5858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7" dirty="0">
                <a:solidFill>
                  <a:srgbClr val="3C3C3C"/>
                </a:solidFill>
                <a:latin typeface="Portrait Light" pitchFamily="50" charset="0"/>
              </a:rPr>
              <a:t>Enjoy</a:t>
            </a:r>
            <a:endParaRPr lang="sv-SE" sz="3207" dirty="0">
              <a:solidFill>
                <a:srgbClr val="3C3C3C"/>
              </a:solidFill>
              <a:latin typeface="Portrait Light" pitchFamily="50" charset="0"/>
            </a:endParaRPr>
          </a:p>
        </p:txBody>
      </p:sp>
      <p:pic>
        <p:nvPicPr>
          <p:cNvPr id="22" name="Picture 21" descr="Diagram, engineering drawing&#10;&#10;Description automatically generated">
            <a:extLst>
              <a:ext uri="{FF2B5EF4-FFF2-40B4-BE49-F238E27FC236}">
                <a16:creationId xmlns:a16="http://schemas.microsoft.com/office/drawing/2014/main" id="{E7F08855-BD3F-435E-A341-A4D0EF52B30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7886" b="3606"/>
          <a:stretch/>
        </p:blipFill>
        <p:spPr>
          <a:xfrm>
            <a:off x="8513571" y="3017442"/>
            <a:ext cx="3044707" cy="1593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766499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7CA62-1CDF-4BEB-BA99-61B7E944E414}"/>
              </a:ext>
            </a:extLst>
          </p:cNvPr>
          <p:cNvSpPr txBox="1">
            <a:spLocks/>
          </p:cNvSpPr>
          <p:nvPr/>
        </p:nvSpPr>
        <p:spPr>
          <a:xfrm>
            <a:off x="0" y="755471"/>
            <a:ext cx="12192000" cy="7200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14255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860" b="0" i="0" kern="1200" spc="-300" baseline="0">
                <a:solidFill>
                  <a:srgbClr val="BEDCE6"/>
                </a:solidFill>
                <a:latin typeface="Portrait Light" charset="0"/>
                <a:ea typeface="Portrait Light" charset="0"/>
                <a:cs typeface="Portrait Light" charset="0"/>
              </a:defRPr>
            </a:lvl1pPr>
          </a:lstStyle>
          <a:p>
            <a:pPr algn="ctr"/>
            <a:r>
              <a:rPr lang="en-US" sz="4000" spc="0" dirty="0">
                <a:solidFill>
                  <a:srgbClr val="C1996B"/>
                </a:solidFill>
                <a:latin typeface="Fino" panose="00000500000000000000" pitchFamily="50" charset="0"/>
              </a:rPr>
              <a:t>AAD &amp; DAD</a:t>
            </a:r>
            <a:endParaRPr lang="en-US" sz="4000" spc="0" dirty="0">
              <a:latin typeface="Fino" panose="00000500000000000000" pitchFamily="50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7B13BDF-42F6-4BD7-9D5E-5792A04DF176}"/>
              </a:ext>
            </a:extLst>
          </p:cNvPr>
          <p:cNvSpPr/>
          <p:nvPr/>
        </p:nvSpPr>
        <p:spPr>
          <a:xfrm>
            <a:off x="241738" y="3017442"/>
            <a:ext cx="11708524" cy="3405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ubrik 1">
            <a:extLst>
              <a:ext uri="{FF2B5EF4-FFF2-40B4-BE49-F238E27FC236}">
                <a16:creationId xmlns:a16="http://schemas.microsoft.com/office/drawing/2014/main" id="{6F6B7311-B210-464D-8298-1125E20769CE}"/>
              </a:ext>
            </a:extLst>
          </p:cNvPr>
          <p:cNvSpPr txBox="1">
            <a:spLocks/>
          </p:cNvSpPr>
          <p:nvPr/>
        </p:nvSpPr>
        <p:spPr>
          <a:xfrm>
            <a:off x="601737" y="1714030"/>
            <a:ext cx="5400000" cy="651706"/>
          </a:xfrm>
          <a:prstGeom prst="rect">
            <a:avLst/>
          </a:prstGeom>
        </p:spPr>
        <p:txBody>
          <a:bodyPr/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v-SE" b="0" dirty="0">
                <a:solidFill>
                  <a:srgbClr val="C1996B"/>
                </a:solidFill>
                <a:latin typeface="Portrait Light" pitchFamily="50" charset="0"/>
              </a:rPr>
              <a:t>COMPLEX SCRIPTS</a:t>
            </a:r>
            <a:endParaRPr lang="sv-SE" b="0" dirty="0">
              <a:solidFill>
                <a:srgbClr val="FF0000"/>
              </a:solidFill>
              <a:latin typeface="Portrait Light" pitchFamily="50" charset="0"/>
            </a:endParaRPr>
          </a:p>
        </p:txBody>
      </p:sp>
      <p:sp>
        <p:nvSpPr>
          <p:cNvPr id="6" name="textruta 7">
            <a:extLst>
              <a:ext uri="{FF2B5EF4-FFF2-40B4-BE49-F238E27FC236}">
                <a16:creationId xmlns:a16="http://schemas.microsoft.com/office/drawing/2014/main" id="{77C4C9E2-88DF-48A0-A9B8-9BA3212603FB}"/>
              </a:ext>
            </a:extLst>
          </p:cNvPr>
          <p:cNvSpPr txBox="1"/>
          <p:nvPr/>
        </p:nvSpPr>
        <p:spPr>
          <a:xfrm>
            <a:off x="601738" y="2245821"/>
            <a:ext cx="5400000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sv-SE" sz="2000" dirty="0" err="1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Grasshopper</a:t>
            </a:r>
            <a:r>
              <a:rPr lang="sv-SE" sz="2000" dirty="0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+ </a:t>
            </a:r>
            <a:r>
              <a:rPr lang="sv-SE" sz="2000" dirty="0" err="1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Python</a:t>
            </a:r>
            <a:endParaRPr lang="sv-SE" sz="2000" dirty="0">
              <a:solidFill>
                <a:srgbClr val="E7D6B9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7" name="Rubrik 1">
            <a:extLst>
              <a:ext uri="{FF2B5EF4-FFF2-40B4-BE49-F238E27FC236}">
                <a16:creationId xmlns:a16="http://schemas.microsoft.com/office/drawing/2014/main" id="{F2827F59-A04F-41BA-A76B-468CCAB4DAB4}"/>
              </a:ext>
            </a:extLst>
          </p:cNvPr>
          <p:cNvSpPr txBox="1">
            <a:spLocks/>
          </p:cNvSpPr>
          <p:nvPr/>
        </p:nvSpPr>
        <p:spPr>
          <a:xfrm>
            <a:off x="6190263" y="1714030"/>
            <a:ext cx="5400000" cy="651706"/>
          </a:xfrm>
          <a:prstGeom prst="rect">
            <a:avLst/>
          </a:prstGeom>
        </p:spPr>
        <p:txBody>
          <a:bodyPr/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v-SE" b="0" dirty="0">
                <a:solidFill>
                  <a:srgbClr val="C1996B"/>
                </a:solidFill>
                <a:latin typeface="Portrait Light" pitchFamily="50" charset="0"/>
              </a:rPr>
              <a:t>USER FRIENDLY INTERFACE</a:t>
            </a:r>
            <a:endParaRPr lang="sv-SE" b="0" dirty="0">
              <a:solidFill>
                <a:srgbClr val="FF0000"/>
              </a:solidFill>
              <a:latin typeface="Portrait Light" pitchFamily="50" charset="0"/>
            </a:endParaRPr>
          </a:p>
        </p:txBody>
      </p:sp>
      <p:sp>
        <p:nvSpPr>
          <p:cNvPr id="8" name="textruta 7">
            <a:extLst>
              <a:ext uri="{FF2B5EF4-FFF2-40B4-BE49-F238E27FC236}">
                <a16:creationId xmlns:a16="http://schemas.microsoft.com/office/drawing/2014/main" id="{6956BC15-BEA6-45F5-A8B0-79E383EBBAC9}"/>
              </a:ext>
            </a:extLst>
          </p:cNvPr>
          <p:cNvSpPr txBox="1"/>
          <p:nvPr/>
        </p:nvSpPr>
        <p:spPr>
          <a:xfrm>
            <a:off x="6190263" y="2245821"/>
            <a:ext cx="5400000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sv-SE" sz="2000" dirty="0" err="1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Locally</a:t>
            </a:r>
            <a:r>
              <a:rPr lang="sv-SE" sz="2000" dirty="0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or Web </a:t>
            </a:r>
            <a:r>
              <a:rPr lang="sv-SE" sz="2000" dirty="0" err="1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Based</a:t>
            </a:r>
            <a:endParaRPr lang="sv-SE" sz="2000" dirty="0">
              <a:solidFill>
                <a:srgbClr val="E7D6B9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7B4FCEED-00E4-4106-833E-C01A249E494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97" t="1778" b="1461"/>
          <a:stretch/>
        </p:blipFill>
        <p:spPr>
          <a:xfrm>
            <a:off x="2483908" y="3088584"/>
            <a:ext cx="3352256" cy="3263315"/>
          </a:xfrm>
          <a:prstGeom prst="rect">
            <a:avLst/>
          </a:prstGeom>
        </p:spPr>
      </p:pic>
      <p:pic>
        <p:nvPicPr>
          <p:cNvPr id="25" name="Picture 24" descr="A picture containing toy, LEGO, indoor, colorful&#10;&#10;Description automatically generated">
            <a:extLst>
              <a:ext uri="{FF2B5EF4-FFF2-40B4-BE49-F238E27FC236}">
                <a16:creationId xmlns:a16="http://schemas.microsoft.com/office/drawing/2014/main" id="{84D93EA0-374B-490E-8CB4-1E13FFA2D3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0129" y="4623042"/>
            <a:ext cx="2700000" cy="1800000"/>
          </a:xfrm>
          <a:prstGeom prst="rect">
            <a:avLst/>
          </a:prstGeom>
        </p:spPr>
      </p:pic>
      <p:pic>
        <p:nvPicPr>
          <p:cNvPr id="26" name="Picture 25" descr="Diagram, engineering drawing&#10;&#10;Description automatically generated">
            <a:extLst>
              <a:ext uri="{FF2B5EF4-FFF2-40B4-BE49-F238E27FC236}">
                <a16:creationId xmlns:a16="http://schemas.microsoft.com/office/drawing/2014/main" id="{1BB4BFBE-6629-45EA-8534-6962F93C30A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7886" b="3606"/>
          <a:stretch/>
        </p:blipFill>
        <p:spPr>
          <a:xfrm>
            <a:off x="8513571" y="3017442"/>
            <a:ext cx="3044707" cy="1593124"/>
          </a:xfrm>
          <a:prstGeom prst="rect">
            <a:avLst/>
          </a:prstGeom>
        </p:spPr>
      </p:pic>
      <p:sp>
        <p:nvSpPr>
          <p:cNvPr id="27" name="Oval 26">
            <a:extLst>
              <a:ext uri="{FF2B5EF4-FFF2-40B4-BE49-F238E27FC236}">
                <a16:creationId xmlns:a16="http://schemas.microsoft.com/office/drawing/2014/main" id="{27ECD45B-102F-4FB6-9CF4-B1F42B248AC5}"/>
              </a:ext>
            </a:extLst>
          </p:cNvPr>
          <p:cNvSpPr/>
          <p:nvPr/>
        </p:nvSpPr>
        <p:spPr>
          <a:xfrm>
            <a:off x="6868119" y="4765370"/>
            <a:ext cx="461826" cy="461826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3848" b="1" dirty="0">
                <a:latin typeface="Rod" panose="02030509050101010101" pitchFamily="49" charset="-79"/>
                <a:cs typeface="Rod" panose="02030509050101010101" pitchFamily="49" charset="-79"/>
              </a:rPr>
              <a:t>2</a:t>
            </a:r>
          </a:p>
        </p:txBody>
      </p:sp>
      <p:sp>
        <p:nvSpPr>
          <p:cNvPr id="28" name="textruta 9">
            <a:extLst>
              <a:ext uri="{FF2B5EF4-FFF2-40B4-BE49-F238E27FC236}">
                <a16:creationId xmlns:a16="http://schemas.microsoft.com/office/drawing/2014/main" id="{56E17F19-13E7-4BE9-A3C4-1F2204F613DA}"/>
              </a:ext>
            </a:extLst>
          </p:cNvPr>
          <p:cNvSpPr txBox="1"/>
          <p:nvPr/>
        </p:nvSpPr>
        <p:spPr>
          <a:xfrm>
            <a:off x="6299480" y="5302078"/>
            <a:ext cx="1599106" cy="5858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7" dirty="0">
                <a:solidFill>
                  <a:srgbClr val="3C3C3C"/>
                </a:solidFill>
                <a:latin typeface="Portrait Light" pitchFamily="50" charset="0"/>
              </a:rPr>
              <a:t>Enjoy</a:t>
            </a:r>
            <a:endParaRPr lang="sv-SE" sz="3207" dirty="0">
              <a:solidFill>
                <a:srgbClr val="3C3C3C"/>
              </a:solidFill>
              <a:latin typeface="Portrait Light" pitchFamily="50" charset="0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A95AF23-6004-43E4-8221-D38035396BDA}"/>
              </a:ext>
            </a:extLst>
          </p:cNvPr>
          <p:cNvSpPr/>
          <p:nvPr/>
        </p:nvSpPr>
        <p:spPr>
          <a:xfrm>
            <a:off x="1090693" y="4090181"/>
            <a:ext cx="461826" cy="461826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3848" b="1" dirty="0">
                <a:latin typeface="Rod" panose="02030509050101010101" pitchFamily="49" charset="-79"/>
                <a:cs typeface="Rod" panose="02030509050101010101" pitchFamily="49" charset="-79"/>
              </a:rPr>
              <a:t>1</a:t>
            </a:r>
          </a:p>
        </p:txBody>
      </p:sp>
      <p:sp>
        <p:nvSpPr>
          <p:cNvPr id="30" name="textruta 9">
            <a:extLst>
              <a:ext uri="{FF2B5EF4-FFF2-40B4-BE49-F238E27FC236}">
                <a16:creationId xmlns:a16="http://schemas.microsoft.com/office/drawing/2014/main" id="{BE5684AC-62A0-4D00-B251-54512C4931E3}"/>
              </a:ext>
            </a:extLst>
          </p:cNvPr>
          <p:cNvSpPr txBox="1"/>
          <p:nvPr/>
        </p:nvSpPr>
        <p:spPr>
          <a:xfrm>
            <a:off x="737621" y="4580078"/>
            <a:ext cx="1599106" cy="5858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7" dirty="0">
                <a:solidFill>
                  <a:srgbClr val="3C3C3C"/>
                </a:solidFill>
                <a:latin typeface="Portrait Light" pitchFamily="50" charset="0"/>
              </a:rPr>
              <a:t>Control</a:t>
            </a:r>
            <a:endParaRPr lang="sv-SE" sz="3207" dirty="0">
              <a:solidFill>
                <a:srgbClr val="3C3C3C"/>
              </a:solidFill>
              <a:latin typeface="Portrait Light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0536333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ubrik 1">
            <a:extLst>
              <a:ext uri="{FF2B5EF4-FFF2-40B4-BE49-F238E27FC236}">
                <a16:creationId xmlns:a16="http://schemas.microsoft.com/office/drawing/2014/main" id="{DCEFFE3B-4790-4BC7-8D74-14DFBD6C2817}"/>
              </a:ext>
            </a:extLst>
          </p:cNvPr>
          <p:cNvSpPr txBox="1">
            <a:spLocks/>
          </p:cNvSpPr>
          <p:nvPr/>
        </p:nvSpPr>
        <p:spPr>
          <a:xfrm>
            <a:off x="601737" y="1714030"/>
            <a:ext cx="5400000" cy="651706"/>
          </a:xfrm>
          <a:prstGeom prst="rect">
            <a:avLst/>
          </a:prstGeom>
        </p:spPr>
        <p:txBody>
          <a:bodyPr/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v-SE" b="0" dirty="0">
                <a:solidFill>
                  <a:srgbClr val="C1996B"/>
                </a:solidFill>
                <a:latin typeface="Portrait Light" pitchFamily="50" charset="0"/>
              </a:rPr>
              <a:t>HOW WE WORK</a:t>
            </a:r>
            <a:endParaRPr lang="sv-SE" b="0" dirty="0">
              <a:solidFill>
                <a:srgbClr val="FF0000"/>
              </a:solidFill>
              <a:latin typeface="Portrait Light" pitchFamily="50" charset="0"/>
            </a:endParaRPr>
          </a:p>
        </p:txBody>
      </p:sp>
      <p:sp>
        <p:nvSpPr>
          <p:cNvPr id="7" name="textruta 7">
            <a:extLst>
              <a:ext uri="{FF2B5EF4-FFF2-40B4-BE49-F238E27FC236}">
                <a16:creationId xmlns:a16="http://schemas.microsoft.com/office/drawing/2014/main" id="{9DB95CD6-36FC-4FF6-A6FF-13977482EAD3}"/>
              </a:ext>
            </a:extLst>
          </p:cNvPr>
          <p:cNvSpPr txBox="1"/>
          <p:nvPr/>
        </p:nvSpPr>
        <p:spPr>
          <a:xfrm>
            <a:off x="601737" y="2365736"/>
            <a:ext cx="5400000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sv-SE" sz="2000" dirty="0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Product </a:t>
            </a:r>
            <a:r>
              <a:rPr lang="sv-SE" sz="2000" dirty="0" err="1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Development</a:t>
            </a:r>
            <a:endParaRPr lang="sv-SE" sz="2000" dirty="0">
              <a:solidFill>
                <a:srgbClr val="E7D6B9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8" name="Rubrik 1">
            <a:extLst>
              <a:ext uri="{FF2B5EF4-FFF2-40B4-BE49-F238E27FC236}">
                <a16:creationId xmlns:a16="http://schemas.microsoft.com/office/drawing/2014/main" id="{EB39394A-B38D-4636-B9A8-AFE5C0068490}"/>
              </a:ext>
            </a:extLst>
          </p:cNvPr>
          <p:cNvSpPr txBox="1">
            <a:spLocks/>
          </p:cNvSpPr>
          <p:nvPr/>
        </p:nvSpPr>
        <p:spPr>
          <a:xfrm>
            <a:off x="6190263" y="1714030"/>
            <a:ext cx="5400000" cy="651706"/>
          </a:xfrm>
          <a:prstGeom prst="rect">
            <a:avLst/>
          </a:prstGeom>
        </p:spPr>
        <p:txBody>
          <a:bodyPr/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v-SE" b="0" dirty="0">
                <a:solidFill>
                  <a:srgbClr val="C1996B"/>
                </a:solidFill>
                <a:latin typeface="Portrait Light" pitchFamily="50" charset="0"/>
              </a:rPr>
              <a:t>HOW WE THINK</a:t>
            </a:r>
            <a:endParaRPr lang="sv-SE" b="0" dirty="0">
              <a:solidFill>
                <a:srgbClr val="FF0000"/>
              </a:solidFill>
              <a:latin typeface="Portrait Light" pitchFamily="50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9FF067CC-8412-4BA0-B3FA-D82868FA2DF0}"/>
              </a:ext>
            </a:extLst>
          </p:cNvPr>
          <p:cNvSpPr txBox="1">
            <a:spLocks/>
          </p:cNvSpPr>
          <p:nvPr/>
        </p:nvSpPr>
        <p:spPr>
          <a:xfrm>
            <a:off x="0" y="755471"/>
            <a:ext cx="12192000" cy="93580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14255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860" b="0" i="0" kern="1200" spc="-300" baseline="0">
                <a:solidFill>
                  <a:srgbClr val="BEDCE6"/>
                </a:solidFill>
                <a:latin typeface="Portrait Light" charset="0"/>
                <a:ea typeface="Portrait Light" charset="0"/>
                <a:cs typeface="Portrait Light" charset="0"/>
              </a:defRPr>
            </a:lvl1pPr>
          </a:lstStyle>
          <a:p>
            <a:pPr algn="ctr"/>
            <a:r>
              <a:rPr lang="en-US" sz="4000" spc="0" dirty="0">
                <a:solidFill>
                  <a:srgbClr val="C1996B"/>
                </a:solidFill>
                <a:latin typeface="Fino" panose="00000500000000000000" pitchFamily="50" charset="0"/>
              </a:rPr>
              <a:t>The impact of the tool</a:t>
            </a:r>
            <a:endParaRPr lang="en-US" sz="4000" spc="0" dirty="0">
              <a:latin typeface="Fino" panose="00000500000000000000" pitchFamily="50" charset="0"/>
            </a:endParaRPr>
          </a:p>
        </p:txBody>
      </p:sp>
      <p:sp>
        <p:nvSpPr>
          <p:cNvPr id="14" name="textruta 7">
            <a:extLst>
              <a:ext uri="{FF2B5EF4-FFF2-40B4-BE49-F238E27FC236}">
                <a16:creationId xmlns:a16="http://schemas.microsoft.com/office/drawing/2014/main" id="{035C2545-5EA2-4D43-A23C-48106A044970}"/>
              </a:ext>
            </a:extLst>
          </p:cNvPr>
          <p:cNvSpPr txBox="1"/>
          <p:nvPr/>
        </p:nvSpPr>
        <p:spPr>
          <a:xfrm>
            <a:off x="6190263" y="2365736"/>
            <a:ext cx="5400000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sv-SE" sz="2000" dirty="0" err="1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Development</a:t>
            </a:r>
            <a:r>
              <a:rPr lang="sv-SE" sz="2000" dirty="0">
                <a:solidFill>
                  <a:srgbClr val="E7D6B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Process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675BF3-0AB7-4CD8-94A0-2D6FA7A321B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62494" y="2765846"/>
            <a:ext cx="3069115" cy="4092154"/>
          </a:xfrm>
          <a:prstGeom prst="rect">
            <a:avLst/>
          </a:prstGeom>
        </p:spPr>
      </p:pic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ACAE9DDC-20AA-4234-BBCD-FD310EDDCCF1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42" b="10605"/>
          <a:stretch/>
        </p:blipFill>
        <p:spPr>
          <a:xfrm>
            <a:off x="6985048" y="2765847"/>
            <a:ext cx="3621904" cy="4092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043217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E04BF2C-B444-4F30-A4A1-D8E03CC2E68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85000"/>
          </a:blip>
          <a:srcRect t="5705" b="-777"/>
          <a:stretch/>
        </p:blipFill>
        <p:spPr>
          <a:xfrm>
            <a:off x="180603" y="406137"/>
            <a:ext cx="11830793" cy="6045726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4787F4BC-8E40-476B-8761-4463DBF287DA}"/>
              </a:ext>
            </a:extLst>
          </p:cNvPr>
          <p:cNvSpPr txBox="1">
            <a:spLocks/>
          </p:cNvSpPr>
          <p:nvPr/>
        </p:nvSpPr>
        <p:spPr>
          <a:xfrm>
            <a:off x="251795" y="1365016"/>
            <a:ext cx="2367579" cy="4758670"/>
          </a:xfrm>
          <a:prstGeom prst="roundRect">
            <a:avLst>
              <a:gd name="adj" fmla="val 5392"/>
            </a:avLst>
          </a:prstGeom>
          <a:solidFill>
            <a:srgbClr val="F0E6DC"/>
          </a:solidFill>
          <a:ln w="38100">
            <a:solidFill>
              <a:srgbClr val="63A2DB"/>
            </a:solidFill>
          </a:ln>
        </p:spPr>
        <p:txBody>
          <a:bodyPr vert="horz" lIns="58652" tIns="29326" rIns="58652" bIns="29326" rtlCol="0" anchor="b">
            <a:noAutofit/>
          </a:bodyPr>
          <a:lstStyle>
            <a:lvl1pPr algn="l" defTabSz="14255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860" b="0" i="0" kern="1200" spc="-300" baseline="0">
                <a:solidFill>
                  <a:srgbClr val="BEDCE6"/>
                </a:solidFill>
                <a:latin typeface="Portrait Light" charset="0"/>
                <a:ea typeface="Portrait Light" charset="0"/>
                <a:cs typeface="Portrait Light" charset="0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sz="2500" spc="0" dirty="0">
                <a:solidFill>
                  <a:srgbClr val="63A2DB"/>
                </a:solidFill>
              </a:rPr>
              <a:t>Save</a:t>
            </a:r>
          </a:p>
          <a:p>
            <a:pPr algn="ctr">
              <a:lnSpc>
                <a:spcPct val="150000"/>
              </a:lnSpc>
            </a:pPr>
            <a:r>
              <a:rPr lang="en-US" sz="2500" spc="0" dirty="0">
                <a:solidFill>
                  <a:srgbClr val="63A2DB"/>
                </a:solidFill>
              </a:rPr>
              <a:t>Scale</a:t>
            </a:r>
          </a:p>
          <a:p>
            <a:pPr algn="ctr">
              <a:lnSpc>
                <a:spcPct val="150000"/>
              </a:lnSpc>
            </a:pPr>
            <a:r>
              <a:rPr lang="en-US" sz="2500" spc="0" dirty="0">
                <a:solidFill>
                  <a:srgbClr val="63A2DB"/>
                </a:solidFill>
              </a:rPr>
              <a:t>Undo</a:t>
            </a:r>
          </a:p>
          <a:p>
            <a:pPr algn="ctr">
              <a:lnSpc>
                <a:spcPct val="150000"/>
              </a:lnSpc>
            </a:pPr>
            <a:r>
              <a:rPr lang="en-US" sz="2500" spc="0" dirty="0">
                <a:solidFill>
                  <a:srgbClr val="63A2DB"/>
                </a:solidFill>
              </a:rPr>
              <a:t>Copy</a:t>
            </a:r>
          </a:p>
          <a:p>
            <a:pPr algn="ctr">
              <a:lnSpc>
                <a:spcPct val="150000"/>
              </a:lnSpc>
            </a:pPr>
            <a:r>
              <a:rPr lang="en-US" sz="2500" spc="0" dirty="0">
                <a:solidFill>
                  <a:srgbClr val="63A2DB"/>
                </a:solidFill>
              </a:rPr>
              <a:t>Print</a:t>
            </a:r>
          </a:p>
          <a:p>
            <a:pPr algn="ctr">
              <a:lnSpc>
                <a:spcPct val="150000"/>
              </a:lnSpc>
            </a:pPr>
            <a:r>
              <a:rPr lang="en-US" sz="2500" spc="0" dirty="0">
                <a:solidFill>
                  <a:srgbClr val="63A2DB"/>
                </a:solidFill>
              </a:rPr>
              <a:t>Archive</a:t>
            </a:r>
          </a:p>
          <a:p>
            <a:pPr algn="ctr">
              <a:lnSpc>
                <a:spcPct val="150000"/>
              </a:lnSpc>
            </a:pPr>
            <a:r>
              <a:rPr lang="en-US" sz="2500" spc="0" dirty="0">
                <a:solidFill>
                  <a:srgbClr val="63A2DB"/>
                </a:solidFill>
              </a:rPr>
              <a:t>Modify</a:t>
            </a:r>
          </a:p>
          <a:p>
            <a:pPr algn="ctr">
              <a:lnSpc>
                <a:spcPct val="150000"/>
              </a:lnSpc>
            </a:pPr>
            <a:r>
              <a:rPr lang="en-US" sz="2500" spc="0" dirty="0">
                <a:solidFill>
                  <a:srgbClr val="63A2DB"/>
                </a:solidFill>
              </a:rPr>
              <a:t>Space</a:t>
            </a:r>
          </a:p>
        </p:txBody>
      </p:sp>
    </p:spTree>
    <p:extLst>
      <p:ext uri="{BB962C8B-B14F-4D97-AF65-F5344CB8AC3E}">
        <p14:creationId xmlns:p14="http://schemas.microsoft.com/office/powerpoint/2010/main" val="1172251682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5501C90-3818-4687-B159-28DF10D7E627}"/>
              </a:ext>
            </a:extLst>
          </p:cNvPr>
          <p:cNvSpPr/>
          <p:nvPr/>
        </p:nvSpPr>
        <p:spPr>
          <a:xfrm>
            <a:off x="6190262" y="3903042"/>
            <a:ext cx="5760000" cy="252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25F6A76-526F-4BB3-B921-43095F793C18}"/>
              </a:ext>
            </a:extLst>
          </p:cNvPr>
          <p:cNvSpPr/>
          <p:nvPr/>
        </p:nvSpPr>
        <p:spPr>
          <a:xfrm>
            <a:off x="241738" y="3903042"/>
            <a:ext cx="5760000" cy="252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0ACDC5-D038-40CD-95AE-E868BD4B42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149" y="3903042"/>
            <a:ext cx="4885178" cy="2520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49E443E-22FC-4724-9444-4EC9B1188D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7675" y="3903042"/>
            <a:ext cx="4885178" cy="2520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2840B4B-5593-4C80-A036-6CA5CDF2DD88}"/>
              </a:ext>
            </a:extLst>
          </p:cNvPr>
          <p:cNvSpPr txBox="1"/>
          <p:nvPr/>
        </p:nvSpPr>
        <p:spPr>
          <a:xfrm>
            <a:off x="421738" y="2007744"/>
            <a:ext cx="540000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000" dirty="0">
                <a:solidFill>
                  <a:srgbClr val="3C3C3C"/>
                </a:solidFill>
                <a:latin typeface="Portrait Light"/>
              </a:rPr>
              <a:t>Click-Based</a:t>
            </a:r>
          </a:p>
          <a:p>
            <a:pPr algn="ctr"/>
            <a:r>
              <a:rPr lang="en-GB" sz="2000" dirty="0">
                <a:solidFill>
                  <a:srgbClr val="3C3C3C"/>
                </a:solidFill>
                <a:latin typeface="Portrait Light"/>
              </a:rPr>
              <a:t>Direct Modelling</a:t>
            </a:r>
            <a:endParaRPr lang="sv-SE" sz="2000" dirty="0">
              <a:solidFill>
                <a:srgbClr val="3C3C3C"/>
              </a:solidFill>
              <a:latin typeface="Portrait Light"/>
            </a:endParaRPr>
          </a:p>
          <a:p>
            <a:pPr algn="ctr"/>
            <a:r>
              <a:rPr lang="en-GB" sz="2000" dirty="0">
                <a:solidFill>
                  <a:srgbClr val="3C3C3C"/>
                </a:solidFill>
                <a:latin typeface="Portrait Light"/>
              </a:rPr>
              <a:t>Nonadaptive Geometry</a:t>
            </a:r>
            <a:endParaRPr lang="sv-SE" sz="2000" dirty="0">
              <a:solidFill>
                <a:srgbClr val="3C3C3C"/>
              </a:solidFill>
              <a:latin typeface="Portrait Light"/>
            </a:endParaRPr>
          </a:p>
          <a:p>
            <a:pPr algn="ctr"/>
            <a:r>
              <a:rPr lang="en-GB" sz="2000" dirty="0">
                <a:solidFill>
                  <a:srgbClr val="3C3C3C"/>
                </a:solidFill>
                <a:latin typeface="Portrait Light"/>
              </a:rPr>
              <a:t>Unanalysable Outcome</a:t>
            </a:r>
            <a:endParaRPr lang="sv-SE" sz="2000" dirty="0">
              <a:solidFill>
                <a:srgbClr val="3C3C3C"/>
              </a:solidFill>
              <a:latin typeface="Portrait Light"/>
            </a:endParaRPr>
          </a:p>
          <a:p>
            <a:pPr algn="ctr"/>
            <a:r>
              <a:rPr lang="en-GB" sz="2000" dirty="0">
                <a:solidFill>
                  <a:srgbClr val="3C3C3C"/>
                </a:solidFill>
                <a:latin typeface="Portrait Light"/>
              </a:rPr>
              <a:t>Non-recyclable Product</a:t>
            </a:r>
            <a:endParaRPr lang="sv-SE" sz="2000" dirty="0">
              <a:solidFill>
                <a:srgbClr val="3C3C3C"/>
              </a:solidFill>
              <a:latin typeface="Portrait Light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BE998DAC-B735-4429-8F66-386CB45354B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10" t="7592" r="68913" b="8357"/>
          <a:stretch/>
        </p:blipFill>
        <p:spPr bwMode="auto">
          <a:xfrm>
            <a:off x="2622959" y="663663"/>
            <a:ext cx="997557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>
            <a:extLst>
              <a:ext uri="{FF2B5EF4-FFF2-40B4-BE49-F238E27FC236}">
                <a16:creationId xmlns:a16="http://schemas.microsoft.com/office/drawing/2014/main" id="{11C41288-0142-4040-8CD5-A31EB0942B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4" r="61862"/>
          <a:stretch/>
        </p:blipFill>
        <p:spPr bwMode="auto">
          <a:xfrm>
            <a:off x="8571486" y="663663"/>
            <a:ext cx="997557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F24F7AD-D824-41C7-BACE-04FE377EAE38}"/>
              </a:ext>
            </a:extLst>
          </p:cNvPr>
          <p:cNvSpPr txBox="1"/>
          <p:nvPr/>
        </p:nvSpPr>
        <p:spPr>
          <a:xfrm>
            <a:off x="6370264" y="2007744"/>
            <a:ext cx="540000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000" dirty="0">
                <a:solidFill>
                  <a:srgbClr val="3C3C3C"/>
                </a:solidFill>
                <a:latin typeface="Portrait Light"/>
              </a:rPr>
              <a:t>Algorithm Based</a:t>
            </a:r>
          </a:p>
          <a:p>
            <a:pPr algn="ctr"/>
            <a:r>
              <a:rPr lang="en-GB" sz="2000" dirty="0">
                <a:solidFill>
                  <a:srgbClr val="3C3C3C"/>
                </a:solidFill>
                <a:latin typeface="Portrait Light"/>
              </a:rPr>
              <a:t>Indirect Modelling</a:t>
            </a:r>
            <a:endParaRPr lang="sv-SE" sz="2000" dirty="0">
              <a:solidFill>
                <a:srgbClr val="3C3C3C"/>
              </a:solidFill>
              <a:latin typeface="Portrait Light"/>
            </a:endParaRPr>
          </a:p>
          <a:p>
            <a:pPr algn="ctr"/>
            <a:r>
              <a:rPr lang="en-GB" sz="2000" dirty="0">
                <a:solidFill>
                  <a:srgbClr val="3C3C3C"/>
                </a:solidFill>
                <a:latin typeface="Portrait Light"/>
              </a:rPr>
              <a:t>Adaptive Geometry</a:t>
            </a:r>
            <a:endParaRPr lang="sv-SE" sz="2000" dirty="0">
              <a:solidFill>
                <a:srgbClr val="3C3C3C"/>
              </a:solidFill>
              <a:latin typeface="Portrait Light"/>
            </a:endParaRPr>
          </a:p>
          <a:p>
            <a:pPr algn="ctr"/>
            <a:r>
              <a:rPr lang="en-GB" sz="2000" dirty="0">
                <a:solidFill>
                  <a:srgbClr val="3C3C3C"/>
                </a:solidFill>
                <a:latin typeface="Portrait Light"/>
              </a:rPr>
              <a:t>Analysable Outcome</a:t>
            </a:r>
            <a:endParaRPr lang="sv-SE" sz="2000" dirty="0">
              <a:solidFill>
                <a:srgbClr val="3C3C3C"/>
              </a:solidFill>
              <a:latin typeface="Portrait Light"/>
            </a:endParaRPr>
          </a:p>
          <a:p>
            <a:pPr algn="ctr"/>
            <a:r>
              <a:rPr lang="en-GB" sz="2000" dirty="0">
                <a:solidFill>
                  <a:srgbClr val="3C3C3C"/>
                </a:solidFill>
                <a:latin typeface="Portrait Light"/>
              </a:rPr>
              <a:t>Recyclable Product</a:t>
            </a:r>
            <a:endParaRPr lang="sv-SE" sz="2000" dirty="0">
              <a:solidFill>
                <a:srgbClr val="3C3C3C"/>
              </a:solidFill>
              <a:latin typeface="Portrait Light"/>
            </a:endParaRPr>
          </a:p>
        </p:txBody>
      </p:sp>
    </p:spTree>
    <p:extLst>
      <p:ext uri="{BB962C8B-B14F-4D97-AF65-F5344CB8AC3E}">
        <p14:creationId xmlns:p14="http://schemas.microsoft.com/office/powerpoint/2010/main" val="262858343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97DF9BB0-D63C-498F-A440-C2EEA34730D7}"/>
              </a:ext>
            </a:extLst>
          </p:cNvPr>
          <p:cNvSpPr txBox="1">
            <a:spLocks/>
          </p:cNvSpPr>
          <p:nvPr/>
        </p:nvSpPr>
        <p:spPr>
          <a:xfrm>
            <a:off x="0" y="755471"/>
            <a:ext cx="12192000" cy="7200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14255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860" b="0" i="0" kern="1200" spc="-300" baseline="0">
                <a:solidFill>
                  <a:srgbClr val="BEDCE6"/>
                </a:solidFill>
                <a:latin typeface="Portrait Light" charset="0"/>
                <a:ea typeface="Portrait Light" charset="0"/>
                <a:cs typeface="Portrait Light" charset="0"/>
              </a:defRPr>
            </a:lvl1pPr>
          </a:lstStyle>
          <a:p>
            <a:pPr algn="ctr"/>
            <a:r>
              <a:rPr lang="en-US" sz="4000" spc="0" dirty="0">
                <a:solidFill>
                  <a:srgbClr val="C1996B"/>
                </a:solidFill>
                <a:latin typeface="Fino" panose="00000500000000000000" pitchFamily="50" charset="0"/>
              </a:rPr>
              <a:t>Project development</a:t>
            </a:r>
            <a:endParaRPr lang="en-US" sz="4000" spc="0" dirty="0">
              <a:latin typeface="Fino" panose="00000500000000000000" pitchFamily="50" charset="0"/>
            </a:endParaRPr>
          </a:p>
        </p:txBody>
      </p:sp>
      <p:sp>
        <p:nvSpPr>
          <p:cNvPr id="4" name="Rubrik 1">
            <a:extLst>
              <a:ext uri="{FF2B5EF4-FFF2-40B4-BE49-F238E27FC236}">
                <a16:creationId xmlns:a16="http://schemas.microsoft.com/office/drawing/2014/main" id="{51EB3D08-8B4F-4ED2-883C-889B39D4AAED}"/>
              </a:ext>
            </a:extLst>
          </p:cNvPr>
          <p:cNvSpPr txBox="1">
            <a:spLocks/>
          </p:cNvSpPr>
          <p:nvPr/>
        </p:nvSpPr>
        <p:spPr>
          <a:xfrm>
            <a:off x="3396000" y="1365426"/>
            <a:ext cx="5400000" cy="651706"/>
          </a:xfrm>
          <a:prstGeom prst="rect">
            <a:avLst/>
          </a:prstGeom>
        </p:spPr>
        <p:txBody>
          <a:bodyPr/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sv-SE" sz="3200" b="0" dirty="0" err="1">
                <a:solidFill>
                  <a:srgbClr val="F0E6DC"/>
                </a:solidFill>
                <a:latin typeface="Portrait Light" pitchFamily="50" charset="0"/>
                <a:cs typeface="Circular Std Bold" panose="020B0804020101010102" pitchFamily="34" charset="0"/>
              </a:rPr>
              <a:t>Linear</a:t>
            </a:r>
            <a:r>
              <a:rPr lang="sv-SE" sz="3200" b="0" dirty="0">
                <a:solidFill>
                  <a:srgbClr val="F0E6DC"/>
                </a:solidFill>
                <a:latin typeface="Portrait Light" pitchFamily="50" charset="0"/>
                <a:cs typeface="Circular Std Bold" panose="020B0804020101010102" pitchFamily="34" charset="0"/>
              </a:rPr>
              <a:t> </a:t>
            </a:r>
            <a:r>
              <a:rPr lang="sv-SE" sz="3200" b="0" dirty="0" err="1">
                <a:solidFill>
                  <a:srgbClr val="F0E6DC"/>
                </a:solidFill>
                <a:latin typeface="Portrait Light" pitchFamily="50" charset="0"/>
                <a:cs typeface="Circular Std Bold" panose="020B0804020101010102" pitchFamily="34" charset="0"/>
              </a:rPr>
              <a:t>Staging</a:t>
            </a:r>
            <a:r>
              <a:rPr lang="sv-SE" sz="3200" b="0" dirty="0">
                <a:solidFill>
                  <a:srgbClr val="F0E6DC"/>
                </a:solidFill>
                <a:latin typeface="Portrait Light" pitchFamily="50" charset="0"/>
                <a:cs typeface="Circular Std Bold" panose="020B0804020101010102" pitchFamily="34" charset="0"/>
              </a:rPr>
              <a:t> Process</a:t>
            </a: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F3BDFED1-FA93-439D-AA60-9842BFDC581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43" t="17966" r="1743"/>
          <a:stretch/>
        </p:blipFill>
        <p:spPr>
          <a:xfrm>
            <a:off x="1416000" y="2085426"/>
            <a:ext cx="9360000" cy="4772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702055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diagram&#10;&#10;Description automatically generated">
            <a:extLst>
              <a:ext uri="{FF2B5EF4-FFF2-40B4-BE49-F238E27FC236}">
                <a16:creationId xmlns:a16="http://schemas.microsoft.com/office/drawing/2014/main" id="{EA7065BA-EDF3-4C4A-A9C9-452F08A329E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000" y="405512"/>
            <a:ext cx="10080000" cy="6046976"/>
          </a:xfrm>
          <a:prstGeom prst="rect">
            <a:avLst/>
          </a:prstGeom>
        </p:spPr>
      </p:pic>
      <p:sp>
        <p:nvSpPr>
          <p:cNvPr id="12" name="Rubrik 1">
            <a:extLst>
              <a:ext uri="{FF2B5EF4-FFF2-40B4-BE49-F238E27FC236}">
                <a16:creationId xmlns:a16="http://schemas.microsoft.com/office/drawing/2014/main" id="{5AAFD0D3-CE55-4C09-A30B-A15B90891847}"/>
              </a:ext>
            </a:extLst>
          </p:cNvPr>
          <p:cNvSpPr txBox="1">
            <a:spLocks/>
          </p:cNvSpPr>
          <p:nvPr/>
        </p:nvSpPr>
        <p:spPr>
          <a:xfrm>
            <a:off x="10031464" y="3249000"/>
            <a:ext cx="1800000" cy="360000"/>
          </a:xfrm>
          <a:prstGeom prst="rect">
            <a:avLst/>
          </a:prstGeom>
        </p:spPr>
        <p:txBody>
          <a:bodyPr/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v-SE" sz="2000" b="0" dirty="0">
                <a:solidFill>
                  <a:srgbClr val="C1996B"/>
                </a:solidFill>
                <a:latin typeface="Portrait Light" pitchFamily="50" charset="0"/>
              </a:rPr>
              <a:t>Project Budget</a:t>
            </a:r>
            <a:endParaRPr lang="sv-SE" sz="2000" b="0" dirty="0">
              <a:solidFill>
                <a:srgbClr val="FF0000"/>
              </a:solidFill>
              <a:latin typeface="Portrait Light" pitchFamily="50" charset="0"/>
            </a:endParaRPr>
          </a:p>
        </p:txBody>
      </p:sp>
      <p:sp>
        <p:nvSpPr>
          <p:cNvPr id="13" name="Rubrik 1">
            <a:extLst>
              <a:ext uri="{FF2B5EF4-FFF2-40B4-BE49-F238E27FC236}">
                <a16:creationId xmlns:a16="http://schemas.microsoft.com/office/drawing/2014/main" id="{779D4D1B-4BE8-470C-9864-B162E87C9DD6}"/>
              </a:ext>
            </a:extLst>
          </p:cNvPr>
          <p:cNvSpPr txBox="1">
            <a:spLocks/>
          </p:cNvSpPr>
          <p:nvPr/>
        </p:nvSpPr>
        <p:spPr>
          <a:xfrm>
            <a:off x="1160178" y="766483"/>
            <a:ext cx="1800000" cy="360000"/>
          </a:xfrm>
          <a:prstGeom prst="rect">
            <a:avLst/>
          </a:prstGeom>
        </p:spPr>
        <p:txBody>
          <a:bodyPr/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v-SE" sz="2000" b="0" dirty="0">
                <a:solidFill>
                  <a:srgbClr val="C1996B"/>
                </a:solidFill>
                <a:latin typeface="Portrait Light" pitchFamily="50" charset="0"/>
              </a:rPr>
              <a:t>Output </a:t>
            </a:r>
            <a:r>
              <a:rPr lang="sv-SE" sz="2000" b="0" dirty="0" err="1">
                <a:solidFill>
                  <a:srgbClr val="C1996B"/>
                </a:solidFill>
                <a:latin typeface="Portrait Light" pitchFamily="50" charset="0"/>
              </a:rPr>
              <a:t>Quality</a:t>
            </a:r>
            <a:endParaRPr lang="sv-SE" sz="2000" b="0" dirty="0">
              <a:solidFill>
                <a:srgbClr val="FF0000"/>
              </a:solidFill>
              <a:latin typeface="Portrait Light" pitchFamily="50" charset="0"/>
            </a:endParaRPr>
          </a:p>
        </p:txBody>
      </p:sp>
      <p:sp>
        <p:nvSpPr>
          <p:cNvPr id="14" name="Rubrik 1">
            <a:extLst>
              <a:ext uri="{FF2B5EF4-FFF2-40B4-BE49-F238E27FC236}">
                <a16:creationId xmlns:a16="http://schemas.microsoft.com/office/drawing/2014/main" id="{3DF5A55B-6BE6-4E6A-AFCE-5BAB0B81A3F7}"/>
              </a:ext>
            </a:extLst>
          </p:cNvPr>
          <p:cNvSpPr txBox="1">
            <a:spLocks/>
          </p:cNvSpPr>
          <p:nvPr/>
        </p:nvSpPr>
        <p:spPr>
          <a:xfrm>
            <a:off x="1160178" y="5731517"/>
            <a:ext cx="1800000" cy="360000"/>
          </a:xfrm>
          <a:prstGeom prst="rect">
            <a:avLst/>
          </a:prstGeom>
        </p:spPr>
        <p:txBody>
          <a:bodyPr/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v-SE" sz="2000" b="0" dirty="0" err="1">
                <a:solidFill>
                  <a:srgbClr val="C1996B"/>
                </a:solidFill>
                <a:latin typeface="Portrait Light" pitchFamily="50" charset="0"/>
              </a:rPr>
              <a:t>Depth</a:t>
            </a:r>
            <a:r>
              <a:rPr lang="sv-SE" sz="2000" b="0" dirty="0">
                <a:solidFill>
                  <a:srgbClr val="C1996B"/>
                </a:solidFill>
                <a:latin typeface="Portrait Light" pitchFamily="50" charset="0"/>
              </a:rPr>
              <a:t> </a:t>
            </a:r>
            <a:r>
              <a:rPr lang="sv-SE" sz="2000" b="0" dirty="0" err="1">
                <a:solidFill>
                  <a:srgbClr val="C1996B"/>
                </a:solidFill>
                <a:latin typeface="Portrait Light" pitchFamily="50" charset="0"/>
              </a:rPr>
              <a:t>of</a:t>
            </a:r>
            <a:r>
              <a:rPr lang="sv-SE" sz="2000" b="0" dirty="0">
                <a:solidFill>
                  <a:srgbClr val="C1996B"/>
                </a:solidFill>
                <a:latin typeface="Portrait Light" pitchFamily="50" charset="0"/>
              </a:rPr>
              <a:t> </a:t>
            </a:r>
            <a:r>
              <a:rPr lang="sv-SE" sz="2000" b="0" dirty="0" err="1">
                <a:solidFill>
                  <a:srgbClr val="C1996B"/>
                </a:solidFill>
                <a:latin typeface="Portrait Light" pitchFamily="50" charset="0"/>
              </a:rPr>
              <a:t>Study</a:t>
            </a:r>
            <a:endParaRPr lang="sv-SE" sz="2000" b="0" dirty="0">
              <a:solidFill>
                <a:srgbClr val="FF0000"/>
              </a:solidFill>
              <a:latin typeface="Portrait Light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0031504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9AD753F-B8CE-4A88-9855-94A2A54809E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43" t="17966" r="1743"/>
          <a:stretch/>
        </p:blipFill>
        <p:spPr>
          <a:xfrm>
            <a:off x="1416000" y="2085426"/>
            <a:ext cx="9360000" cy="4772574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97DF9BB0-D63C-498F-A440-C2EEA34730D7}"/>
              </a:ext>
            </a:extLst>
          </p:cNvPr>
          <p:cNvSpPr txBox="1">
            <a:spLocks/>
          </p:cNvSpPr>
          <p:nvPr/>
        </p:nvSpPr>
        <p:spPr>
          <a:xfrm>
            <a:off x="0" y="755471"/>
            <a:ext cx="12192000" cy="7200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14255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860" b="0" i="0" kern="1200" spc="-300" baseline="0">
                <a:solidFill>
                  <a:srgbClr val="BEDCE6"/>
                </a:solidFill>
                <a:latin typeface="Portrait Light" charset="0"/>
                <a:ea typeface="Portrait Light" charset="0"/>
                <a:cs typeface="Portrait Light" charset="0"/>
              </a:defRPr>
            </a:lvl1pPr>
          </a:lstStyle>
          <a:p>
            <a:pPr algn="ctr"/>
            <a:r>
              <a:rPr lang="en-US" sz="4000" spc="0" dirty="0">
                <a:solidFill>
                  <a:srgbClr val="C1996B"/>
                </a:solidFill>
                <a:latin typeface="Fino" panose="00000500000000000000" pitchFamily="50" charset="0"/>
              </a:rPr>
              <a:t>Project budget</a:t>
            </a:r>
            <a:endParaRPr lang="en-US" sz="4000" spc="0" dirty="0">
              <a:latin typeface="Fino" panose="00000500000000000000" pitchFamily="50" charset="0"/>
            </a:endParaRPr>
          </a:p>
        </p:txBody>
      </p:sp>
      <p:sp>
        <p:nvSpPr>
          <p:cNvPr id="4" name="Rubrik 1">
            <a:extLst>
              <a:ext uri="{FF2B5EF4-FFF2-40B4-BE49-F238E27FC236}">
                <a16:creationId xmlns:a16="http://schemas.microsoft.com/office/drawing/2014/main" id="{51EB3D08-8B4F-4ED2-883C-889B39D4AAED}"/>
              </a:ext>
            </a:extLst>
          </p:cNvPr>
          <p:cNvSpPr txBox="1">
            <a:spLocks/>
          </p:cNvSpPr>
          <p:nvPr/>
        </p:nvSpPr>
        <p:spPr>
          <a:xfrm>
            <a:off x="3396000" y="1365426"/>
            <a:ext cx="5400000" cy="651706"/>
          </a:xfrm>
          <a:prstGeom prst="rect">
            <a:avLst/>
          </a:prstGeom>
        </p:spPr>
        <p:txBody>
          <a:bodyPr/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sv-SE" sz="3200" b="0" dirty="0">
                <a:solidFill>
                  <a:srgbClr val="F0E6DC"/>
                </a:solidFill>
                <a:latin typeface="Portrait Light" pitchFamily="50" charset="0"/>
                <a:cs typeface="Circular Std Bold" panose="020B0804020101010102" pitchFamily="34" charset="0"/>
              </a:rPr>
              <a:t>CAD-</a:t>
            </a:r>
            <a:r>
              <a:rPr lang="sv-SE" sz="3200" b="0" dirty="0" err="1">
                <a:solidFill>
                  <a:srgbClr val="F0E6DC"/>
                </a:solidFill>
                <a:latin typeface="Portrait Light" pitchFamily="50" charset="0"/>
                <a:cs typeface="Circular Std Bold" panose="020B0804020101010102" pitchFamily="34" charset="0"/>
              </a:rPr>
              <a:t>based</a:t>
            </a:r>
            <a:r>
              <a:rPr lang="sv-SE" sz="3200" b="0" dirty="0">
                <a:solidFill>
                  <a:srgbClr val="F0E6DC"/>
                </a:solidFill>
                <a:latin typeface="Portrait Light" pitchFamily="50" charset="0"/>
                <a:cs typeface="Circular Std Bold" panose="020B0804020101010102" pitchFamily="34" charset="0"/>
              </a:rPr>
              <a:t> Process</a:t>
            </a:r>
          </a:p>
        </p:txBody>
      </p:sp>
    </p:spTree>
    <p:extLst>
      <p:ext uri="{BB962C8B-B14F-4D97-AF65-F5344CB8AC3E}">
        <p14:creationId xmlns:p14="http://schemas.microsoft.com/office/powerpoint/2010/main" val="737624682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2151874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Tengbom PPT Scandia">
  <a:themeElements>
    <a:clrScheme name="Tengbom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04E5E"/>
      </a:accent1>
      <a:accent2>
        <a:srgbClr val="FFCB05"/>
      </a:accent2>
      <a:accent3>
        <a:srgbClr val="46C1BE"/>
      </a:accent3>
      <a:accent4>
        <a:srgbClr val="8CB9CA"/>
      </a:accent4>
      <a:accent5>
        <a:srgbClr val="B1A9A7"/>
      </a:accent5>
      <a:accent6>
        <a:srgbClr val="D7BA8A"/>
      </a:accent6>
      <a:hlink>
        <a:srgbClr val="0563C1"/>
      </a:hlink>
      <a:folHlink>
        <a:srgbClr val="954F72"/>
      </a:folHlink>
    </a:clrScheme>
    <a:fontScheme name="Tengbom Scandia">
      <a:majorFont>
        <a:latin typeface="Tengbom Scandia"/>
        <a:ea typeface=""/>
        <a:cs typeface=""/>
      </a:majorFont>
      <a:minorFont>
        <a:latin typeface="Tengbom Scandia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ank Tengbom Scandia 4.3.potx" id="{FF860F7C-2E09-4268-8941-576F8A4068D9}" vid="{9924616A-EBF3-4623-A8A5-F6A568A700E3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EA831E8F3835144D992753860C3F4A99" ma:contentTypeVersion="2" ma:contentTypeDescription="Skapa ett nytt dokument." ma:contentTypeScope="" ma:versionID="1c7edd8df74d45993889db9998234815">
  <xsd:schema xmlns:xsd="http://www.w3.org/2001/XMLSchema" xmlns:xs="http://www.w3.org/2001/XMLSchema" xmlns:p="http://schemas.microsoft.com/office/2006/metadata/properties" xmlns:ns2="7c4ae015-a3d8-4f1d-a658-6e280f94b971" targetNamespace="http://schemas.microsoft.com/office/2006/metadata/properties" ma:root="true" ma:fieldsID="264881fcb65e3f25031cdcb7f3d2ba90" ns2:_="">
    <xsd:import namespace="7c4ae015-a3d8-4f1d-a658-6e280f94b97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c4ae015-a3d8-4f1d-a658-6e280f94b97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nehållstyp"/>
        <xsd:element ref="dc:title" minOccurs="0" maxOccurs="1" ma:index="4" ma:displayName="Rubrik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267B163-6673-4C9D-A8CF-0482D2AD3CCC}">
  <ds:schemaRefs>
    <ds:schemaRef ds:uri="http://purl.org/dc/dcmitype/"/>
    <ds:schemaRef ds:uri="7c4ae015-a3d8-4f1d-a658-6e280f94b971"/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http://purl.org/dc/terms/"/>
    <ds:schemaRef ds:uri="http://schemas.openxmlformats.org/package/2006/metadata/core-properties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9AA2DA1B-89EE-48D4-B11D-F3A8679F965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35184B2-739D-4A6D-B540-620DE656DD9F}">
  <ds:schemaRefs>
    <ds:schemaRef ds:uri="7c4ae015-a3d8-4f1d-a658-6e280f94b971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Blank Tengbom Scandia 4.3</Template>
  <TotalTime>564</TotalTime>
  <Words>247</Words>
  <Application>Microsoft Office PowerPoint</Application>
  <PresentationFormat>Widescreen</PresentationFormat>
  <Paragraphs>120</Paragraphs>
  <Slides>22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3" baseType="lpstr">
      <vt:lpstr>Arial</vt:lpstr>
      <vt:lpstr>Calibri</vt:lpstr>
      <vt:lpstr>Circular Std</vt:lpstr>
      <vt:lpstr>Circular Std Book</vt:lpstr>
      <vt:lpstr>Fino</vt:lpstr>
      <vt:lpstr>Portrait Light</vt:lpstr>
      <vt:lpstr>Rod</vt:lpstr>
      <vt:lpstr>Tengbom Scandia</vt:lpstr>
      <vt:lpstr>Tengbom Scandia Bold Stencil</vt:lpstr>
      <vt:lpstr>Tengbom Scandia Medium</vt:lpstr>
      <vt:lpstr>Tengbom PPT Scandia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Tengbom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Samverkan</dc:title>
  <dc:creator>Gunilla Haglund</dc:creator>
  <cp:lastModifiedBy>Mohamed Ossama Gabrallah</cp:lastModifiedBy>
  <cp:revision>22</cp:revision>
  <cp:lastPrinted>2021-06-28T09:24:38Z</cp:lastPrinted>
  <dcterms:created xsi:type="dcterms:W3CDTF">2016-08-23T17:02:57Z</dcterms:created>
  <dcterms:modified xsi:type="dcterms:W3CDTF">2021-10-30T09:51:04Z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0x010100EA831E8F3835144D992753860C3F4A99</vt:lpwstr>
  </property>
</Properties>
</file>